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notesMasterIdLst>
    <p:notesMasterId r:id="rId25"/>
  </p:notesMasterIdLst>
  <p:sldIdLst>
    <p:sldId id="256" r:id="rId2"/>
    <p:sldId id="258" r:id="rId3"/>
    <p:sldId id="279"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6" r:id="rId22"/>
    <p:sldId id="277" r:id="rId23"/>
    <p:sldId id="278" r:id="rId24"/>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0EEF8E1E-04EE-4C64-BADD-5A47E98EA8A2}" type="datetimeFigureOut">
              <a:rPr kumimoji="1" lang="ja-JP" altLang="en-US" smtClean="0"/>
              <a:t>2023/10/5</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673AE5B8-20A9-47A0-9698-8C24616B4129}" type="slidenum">
              <a:rPr kumimoji="1" lang="ja-JP" altLang="en-US" smtClean="0"/>
              <a:t>‹#›</a:t>
            </a:fld>
            <a:endParaRPr kumimoji="1" lang="ja-JP" altLang="en-US"/>
          </a:p>
        </p:txBody>
      </p:sp>
    </p:spTree>
    <p:extLst>
      <p:ext uri="{BB962C8B-B14F-4D97-AF65-F5344CB8AC3E}">
        <p14:creationId xmlns:p14="http://schemas.microsoft.com/office/powerpoint/2010/main" val="39318917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73AE5B8-20A9-47A0-9698-8C24616B4129}" type="slidenum">
              <a:rPr kumimoji="1" lang="ja-JP" altLang="en-US" smtClean="0"/>
              <a:t>14</a:t>
            </a:fld>
            <a:endParaRPr kumimoji="1" lang="ja-JP" altLang="en-US"/>
          </a:p>
        </p:txBody>
      </p:sp>
    </p:spTree>
    <p:extLst>
      <p:ext uri="{BB962C8B-B14F-4D97-AF65-F5344CB8AC3E}">
        <p14:creationId xmlns:p14="http://schemas.microsoft.com/office/powerpoint/2010/main" val="811615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73AE5B8-20A9-47A0-9698-8C24616B4129}" type="slidenum">
              <a:rPr kumimoji="1" lang="ja-JP" altLang="en-US" smtClean="0"/>
              <a:t>21</a:t>
            </a:fld>
            <a:endParaRPr kumimoji="1" lang="ja-JP" altLang="en-US"/>
          </a:p>
        </p:txBody>
      </p:sp>
    </p:spTree>
    <p:extLst>
      <p:ext uri="{BB962C8B-B14F-4D97-AF65-F5344CB8AC3E}">
        <p14:creationId xmlns:p14="http://schemas.microsoft.com/office/powerpoint/2010/main" val="729435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B38EB78-8052-43DC-9CF0-81D80FF0CA42}" type="datetimeFigureOut">
              <a:rPr kumimoji="1" lang="ja-JP" altLang="en-US" smtClean="0"/>
              <a:t>2023/10/5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C75E6FE-C54C-4FBB-8F12-BCB2D1C3AD5F}" type="slidenum">
              <a:rPr kumimoji="1" lang="ja-JP" altLang="en-US" smtClean="0"/>
              <a:t>‹#›</a:t>
            </a:fld>
            <a:endParaRPr kumimoji="1" lang="ja-JP" altLang="en-US"/>
          </a:p>
        </p:txBody>
      </p:sp>
    </p:spTree>
    <p:extLst>
      <p:ext uri="{BB962C8B-B14F-4D97-AF65-F5344CB8AC3E}">
        <p14:creationId xmlns:p14="http://schemas.microsoft.com/office/powerpoint/2010/main" val="87971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B38EB78-8052-43DC-9CF0-81D80FF0CA42}" type="datetimeFigureOut">
              <a:rPr kumimoji="1" lang="ja-JP" altLang="en-US" smtClean="0"/>
              <a:t>2023/10/5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C75E6FE-C54C-4FBB-8F12-BCB2D1C3AD5F}" type="slidenum">
              <a:rPr kumimoji="1" lang="ja-JP" altLang="en-US" smtClean="0"/>
              <a:t>‹#›</a:t>
            </a:fld>
            <a:endParaRPr kumimoji="1" lang="ja-JP" altLang="en-US"/>
          </a:p>
        </p:txBody>
      </p:sp>
    </p:spTree>
    <p:extLst>
      <p:ext uri="{BB962C8B-B14F-4D97-AF65-F5344CB8AC3E}">
        <p14:creationId xmlns:p14="http://schemas.microsoft.com/office/powerpoint/2010/main" val="1893463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B38EB78-8052-43DC-9CF0-81D80FF0CA42}" type="datetimeFigureOut">
              <a:rPr kumimoji="1" lang="ja-JP" altLang="en-US" smtClean="0"/>
              <a:t>2023/10/5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C75E6FE-C54C-4FBB-8F12-BCB2D1C3AD5F}" type="slidenum">
              <a:rPr kumimoji="1" lang="ja-JP" altLang="en-US" smtClean="0"/>
              <a:t>‹#›</a:t>
            </a:fld>
            <a:endParaRPr kumimoji="1" lang="ja-JP"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91133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DB38EB78-8052-43DC-9CF0-81D80FF0CA42}" type="datetimeFigureOut">
              <a:rPr kumimoji="1" lang="ja-JP" altLang="en-US" smtClean="0"/>
              <a:t>2023/10/5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75E6FE-C54C-4FBB-8F12-BCB2D1C3AD5F}" type="slidenum">
              <a:rPr kumimoji="1" lang="ja-JP" altLang="en-US" smtClean="0"/>
              <a:t>‹#›</a:t>
            </a:fld>
            <a:endParaRPr kumimoji="1" lang="ja-JP" altLang="en-US"/>
          </a:p>
        </p:txBody>
      </p:sp>
    </p:spTree>
    <p:extLst>
      <p:ext uri="{BB962C8B-B14F-4D97-AF65-F5344CB8AC3E}">
        <p14:creationId xmlns:p14="http://schemas.microsoft.com/office/powerpoint/2010/main" val="1328837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DB38EB78-8052-43DC-9CF0-81D80FF0CA42}" type="datetimeFigureOut">
              <a:rPr kumimoji="1" lang="ja-JP" altLang="en-US" smtClean="0"/>
              <a:t>2023/10/5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75E6FE-C54C-4FBB-8F12-BCB2D1C3AD5F}" type="slidenum">
              <a:rPr kumimoji="1" lang="ja-JP" altLang="en-US" smtClean="0"/>
              <a:t>‹#›</a:t>
            </a:fld>
            <a:endParaRPr kumimoji="1" lang="ja-JP"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93240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DB38EB78-8052-43DC-9CF0-81D80FF0CA42}" type="datetimeFigureOut">
              <a:rPr kumimoji="1" lang="ja-JP" altLang="en-US" smtClean="0"/>
              <a:t>2023/10/5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75E6FE-C54C-4FBB-8F12-BCB2D1C3AD5F}" type="slidenum">
              <a:rPr kumimoji="1" lang="ja-JP" altLang="en-US" smtClean="0"/>
              <a:t>‹#›</a:t>
            </a:fld>
            <a:endParaRPr kumimoji="1" lang="ja-JP" altLang="en-US"/>
          </a:p>
        </p:txBody>
      </p:sp>
    </p:spTree>
    <p:extLst>
      <p:ext uri="{BB962C8B-B14F-4D97-AF65-F5344CB8AC3E}">
        <p14:creationId xmlns:p14="http://schemas.microsoft.com/office/powerpoint/2010/main" val="4077984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B38EB78-8052-43DC-9CF0-81D80FF0CA42}" type="datetimeFigureOut">
              <a:rPr kumimoji="1" lang="ja-JP" altLang="en-US" smtClean="0"/>
              <a:t>2023/10/5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C75E6FE-C54C-4FBB-8F12-BCB2D1C3AD5F}" type="slidenum">
              <a:rPr kumimoji="1" lang="ja-JP" altLang="en-US" smtClean="0"/>
              <a:t>‹#›</a:t>
            </a:fld>
            <a:endParaRPr kumimoji="1" lang="ja-JP" altLang="en-US"/>
          </a:p>
        </p:txBody>
      </p:sp>
    </p:spTree>
    <p:extLst>
      <p:ext uri="{BB962C8B-B14F-4D97-AF65-F5344CB8AC3E}">
        <p14:creationId xmlns:p14="http://schemas.microsoft.com/office/powerpoint/2010/main" val="2700545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B38EB78-8052-43DC-9CF0-81D80FF0CA42}" type="datetimeFigureOut">
              <a:rPr kumimoji="1" lang="ja-JP" altLang="en-US" smtClean="0"/>
              <a:t>2023/10/5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C75E6FE-C54C-4FBB-8F12-BCB2D1C3AD5F}" type="slidenum">
              <a:rPr kumimoji="1" lang="ja-JP" altLang="en-US" smtClean="0"/>
              <a:t>‹#›</a:t>
            </a:fld>
            <a:endParaRPr kumimoji="1" lang="ja-JP" altLang="en-US"/>
          </a:p>
        </p:txBody>
      </p:sp>
    </p:spTree>
    <p:extLst>
      <p:ext uri="{BB962C8B-B14F-4D97-AF65-F5344CB8AC3E}">
        <p14:creationId xmlns:p14="http://schemas.microsoft.com/office/powerpoint/2010/main" val="1343187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B38EB78-8052-43DC-9CF0-81D80FF0CA42}" type="datetimeFigureOut">
              <a:rPr kumimoji="1" lang="ja-JP" altLang="en-US" smtClean="0"/>
              <a:t>2023/10/5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C75E6FE-C54C-4FBB-8F12-BCB2D1C3AD5F}" type="slidenum">
              <a:rPr kumimoji="1" lang="ja-JP" altLang="en-US" smtClean="0"/>
              <a:t>‹#›</a:t>
            </a:fld>
            <a:endParaRPr kumimoji="1" lang="ja-JP" altLang="en-US"/>
          </a:p>
        </p:txBody>
      </p:sp>
    </p:spTree>
    <p:extLst>
      <p:ext uri="{BB962C8B-B14F-4D97-AF65-F5344CB8AC3E}">
        <p14:creationId xmlns:p14="http://schemas.microsoft.com/office/powerpoint/2010/main" val="2837980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B38EB78-8052-43DC-9CF0-81D80FF0CA42}" type="datetimeFigureOut">
              <a:rPr kumimoji="1" lang="ja-JP" altLang="en-US" smtClean="0"/>
              <a:t>2023/10/5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C75E6FE-C54C-4FBB-8F12-BCB2D1C3AD5F}" type="slidenum">
              <a:rPr kumimoji="1" lang="ja-JP" altLang="en-US" smtClean="0"/>
              <a:t>‹#›</a:t>
            </a:fld>
            <a:endParaRPr kumimoji="1" lang="ja-JP" altLang="en-US"/>
          </a:p>
        </p:txBody>
      </p:sp>
    </p:spTree>
    <p:extLst>
      <p:ext uri="{BB962C8B-B14F-4D97-AF65-F5344CB8AC3E}">
        <p14:creationId xmlns:p14="http://schemas.microsoft.com/office/powerpoint/2010/main" val="973113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B38EB78-8052-43DC-9CF0-81D80FF0CA42}" type="datetimeFigureOut">
              <a:rPr kumimoji="1" lang="ja-JP" altLang="en-US" smtClean="0"/>
              <a:t>2023/10/5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C75E6FE-C54C-4FBB-8F12-BCB2D1C3AD5F}" type="slidenum">
              <a:rPr kumimoji="1" lang="ja-JP" altLang="en-US" smtClean="0"/>
              <a:t>‹#›</a:t>
            </a:fld>
            <a:endParaRPr kumimoji="1" lang="ja-JP" altLang="en-US"/>
          </a:p>
        </p:txBody>
      </p:sp>
    </p:spTree>
    <p:extLst>
      <p:ext uri="{BB962C8B-B14F-4D97-AF65-F5344CB8AC3E}">
        <p14:creationId xmlns:p14="http://schemas.microsoft.com/office/powerpoint/2010/main" val="194926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B38EB78-8052-43DC-9CF0-81D80FF0CA42}" type="datetimeFigureOut">
              <a:rPr kumimoji="1" lang="ja-JP" altLang="en-US" smtClean="0"/>
              <a:t>2023/10/5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C75E6FE-C54C-4FBB-8F12-BCB2D1C3AD5F}" type="slidenum">
              <a:rPr kumimoji="1" lang="ja-JP" altLang="en-US" smtClean="0"/>
              <a:t>‹#›</a:t>
            </a:fld>
            <a:endParaRPr kumimoji="1" lang="ja-JP" altLang="en-US"/>
          </a:p>
        </p:txBody>
      </p:sp>
    </p:spTree>
    <p:extLst>
      <p:ext uri="{BB962C8B-B14F-4D97-AF65-F5344CB8AC3E}">
        <p14:creationId xmlns:p14="http://schemas.microsoft.com/office/powerpoint/2010/main" val="178528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B38EB78-8052-43DC-9CF0-81D80FF0CA42}" type="datetimeFigureOut">
              <a:rPr kumimoji="1" lang="ja-JP" altLang="en-US" smtClean="0"/>
              <a:t>2023/10/5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C75E6FE-C54C-4FBB-8F12-BCB2D1C3AD5F}" type="slidenum">
              <a:rPr kumimoji="1" lang="ja-JP" altLang="en-US" smtClean="0"/>
              <a:t>‹#›</a:t>
            </a:fld>
            <a:endParaRPr kumimoji="1" lang="ja-JP" altLang="en-US"/>
          </a:p>
        </p:txBody>
      </p:sp>
    </p:spTree>
    <p:extLst>
      <p:ext uri="{BB962C8B-B14F-4D97-AF65-F5344CB8AC3E}">
        <p14:creationId xmlns:p14="http://schemas.microsoft.com/office/powerpoint/2010/main" val="3789784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38EB78-8052-43DC-9CF0-81D80FF0CA42}" type="datetimeFigureOut">
              <a:rPr kumimoji="1" lang="ja-JP" altLang="en-US" smtClean="0"/>
              <a:t>2023/10/5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C75E6FE-C54C-4FBB-8F12-BCB2D1C3AD5F}" type="slidenum">
              <a:rPr kumimoji="1" lang="ja-JP" altLang="en-US" smtClean="0"/>
              <a:t>‹#›</a:t>
            </a:fld>
            <a:endParaRPr kumimoji="1" lang="ja-JP" altLang="en-US"/>
          </a:p>
        </p:txBody>
      </p:sp>
    </p:spTree>
    <p:extLst>
      <p:ext uri="{BB962C8B-B14F-4D97-AF65-F5344CB8AC3E}">
        <p14:creationId xmlns:p14="http://schemas.microsoft.com/office/powerpoint/2010/main" val="760672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B38EB78-8052-43DC-9CF0-81D80FF0CA42}" type="datetimeFigureOut">
              <a:rPr kumimoji="1" lang="ja-JP" altLang="en-US" smtClean="0"/>
              <a:t>2023/10/5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C75E6FE-C54C-4FBB-8F12-BCB2D1C3AD5F}" type="slidenum">
              <a:rPr kumimoji="1" lang="ja-JP" altLang="en-US" smtClean="0"/>
              <a:t>‹#›</a:t>
            </a:fld>
            <a:endParaRPr kumimoji="1" lang="ja-JP" altLang="en-US"/>
          </a:p>
        </p:txBody>
      </p:sp>
    </p:spTree>
    <p:extLst>
      <p:ext uri="{BB962C8B-B14F-4D97-AF65-F5344CB8AC3E}">
        <p14:creationId xmlns:p14="http://schemas.microsoft.com/office/powerpoint/2010/main" val="2812920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B38EB78-8052-43DC-9CF0-81D80FF0CA42}" type="datetimeFigureOut">
              <a:rPr kumimoji="1" lang="ja-JP" altLang="en-US" smtClean="0"/>
              <a:t>2023/10/5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75E6FE-C54C-4FBB-8F12-BCB2D1C3AD5F}" type="slidenum">
              <a:rPr kumimoji="1" lang="ja-JP" altLang="en-US" smtClean="0"/>
              <a:t>‹#›</a:t>
            </a:fld>
            <a:endParaRPr kumimoji="1" lang="ja-JP" altLang="en-US"/>
          </a:p>
        </p:txBody>
      </p:sp>
    </p:spTree>
    <p:extLst>
      <p:ext uri="{BB962C8B-B14F-4D97-AF65-F5344CB8AC3E}">
        <p14:creationId xmlns:p14="http://schemas.microsoft.com/office/powerpoint/2010/main" val="4254982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B38EB78-8052-43DC-9CF0-81D80FF0CA42}" type="datetimeFigureOut">
              <a:rPr kumimoji="1" lang="ja-JP" altLang="en-US" smtClean="0"/>
              <a:t>2023/10/5</a:t>
            </a:fld>
            <a:endParaRPr kumimoji="1" lang="ja-JP"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C75E6FE-C54C-4FBB-8F12-BCB2D1C3AD5F}" type="slidenum">
              <a:rPr kumimoji="1" lang="ja-JP" altLang="en-US" smtClean="0"/>
              <a:t>‹#›</a:t>
            </a:fld>
            <a:endParaRPr kumimoji="1" lang="ja-JP" altLang="en-US"/>
          </a:p>
        </p:txBody>
      </p:sp>
    </p:spTree>
    <p:extLst>
      <p:ext uri="{BB962C8B-B14F-4D97-AF65-F5344CB8AC3E}">
        <p14:creationId xmlns:p14="http://schemas.microsoft.com/office/powerpoint/2010/main" val="512050545"/>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73790" y="-101905"/>
            <a:ext cx="11618210" cy="2387600"/>
          </a:xfrm>
        </p:spPr>
        <p:txBody>
          <a:bodyPr>
            <a:noAutofit/>
          </a:bodyPr>
          <a:lstStyle/>
          <a:p>
            <a:r>
              <a:rPr kumimoji="1" lang="ja-JP" altLang="en-US" b="1" dirty="0">
                <a:solidFill>
                  <a:srgbClr val="FF0000"/>
                </a:solidFill>
                <a:latin typeface="+mn-ea"/>
                <a:ea typeface="+mn-ea"/>
              </a:rPr>
              <a:t>令和６年度から</a:t>
            </a:r>
            <a:r>
              <a:rPr kumimoji="1" lang="en-US" altLang="ja-JP" b="1" dirty="0">
                <a:solidFill>
                  <a:srgbClr val="FF0000"/>
                </a:solidFill>
                <a:latin typeface="+mn-ea"/>
                <a:ea typeface="+mn-ea"/>
              </a:rPr>
              <a:t>BCP</a:t>
            </a:r>
            <a:r>
              <a:rPr kumimoji="1" lang="ja-JP" altLang="en-US" b="1" dirty="0">
                <a:solidFill>
                  <a:srgbClr val="FF0000"/>
                </a:solidFill>
                <a:latin typeface="+mn-ea"/>
                <a:ea typeface="+mn-ea"/>
              </a:rPr>
              <a:t>の</a:t>
            </a:r>
            <a:r>
              <a:rPr lang="ja-JP" altLang="en-US" b="1" dirty="0">
                <a:solidFill>
                  <a:srgbClr val="FF0000"/>
                </a:solidFill>
                <a:latin typeface="+mn-ea"/>
                <a:ea typeface="+mn-ea"/>
              </a:rPr>
              <a:t>策定が義務化</a:t>
            </a:r>
            <a:endParaRPr kumimoji="1" lang="ja-JP" altLang="en-US" b="1" dirty="0">
              <a:solidFill>
                <a:srgbClr val="FF0000"/>
              </a:solidFill>
              <a:latin typeface="+mn-ea"/>
              <a:ea typeface="+mn-ea"/>
            </a:endParaRPr>
          </a:p>
        </p:txBody>
      </p:sp>
      <p:sp>
        <p:nvSpPr>
          <p:cNvPr id="3" name="タイトル 1">
            <a:extLst>
              <a:ext uri="{FF2B5EF4-FFF2-40B4-BE49-F238E27FC236}">
                <a16:creationId xmlns:a16="http://schemas.microsoft.com/office/drawing/2014/main" id="{273F764C-355B-BAF8-5CCD-6B0ED1BB8341}"/>
              </a:ext>
            </a:extLst>
          </p:cNvPr>
          <p:cNvSpPr txBox="1">
            <a:spLocks/>
          </p:cNvSpPr>
          <p:nvPr/>
        </p:nvSpPr>
        <p:spPr>
          <a:xfrm>
            <a:off x="1697754" y="542598"/>
            <a:ext cx="9988810" cy="5478889"/>
          </a:xfrm>
          <a:prstGeom prst="rect">
            <a:avLst/>
          </a:prstGeom>
        </p:spPr>
        <p:txBody>
          <a:bodyPr vert="horz" lIns="91440" tIns="45720" rIns="91440" bIns="45720" rtlCol="0" anchor="b">
            <a:normAutofit/>
          </a:bodyPr>
          <a:lstStyle>
            <a:lvl1pPr algn="l" defTabSz="4572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t>○ 感染症や災害が発生した場合であっても、必要な介護サービスが継続的に提供できる体制を構築する観点から、 全ての介護サービス事業者を対象に、業務継続に向けた計画等の策定、研修の実施、訓練（シミュレーション） の実施等を義務づける。その際、３年間の経過措置期間を設けることとする。</a:t>
            </a:r>
            <a:r>
              <a:rPr lang="en-US" altLang="ja-JP" sz="3200" dirty="0"/>
              <a:t>(R3</a:t>
            </a:r>
            <a:r>
              <a:rPr lang="ja-JP" altLang="en-US" sz="3200" dirty="0"/>
              <a:t>年１月</a:t>
            </a:r>
            <a:r>
              <a:rPr lang="en-US" altLang="ja-JP" sz="3200" dirty="0"/>
              <a:t>)</a:t>
            </a:r>
            <a:endParaRPr lang="ja-JP" altLang="en-US" sz="3200" dirty="0"/>
          </a:p>
        </p:txBody>
      </p:sp>
    </p:spTree>
    <p:extLst>
      <p:ext uri="{BB962C8B-B14F-4D97-AF65-F5344CB8AC3E}">
        <p14:creationId xmlns:p14="http://schemas.microsoft.com/office/powerpoint/2010/main" val="1795373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7254" y="712033"/>
            <a:ext cx="9596681" cy="1280890"/>
          </a:xfrm>
        </p:spPr>
        <p:txBody>
          <a:bodyPr>
            <a:normAutofit/>
          </a:bodyPr>
          <a:lstStyle/>
          <a:p>
            <a:r>
              <a:rPr lang="ja-JP" altLang="en-US" sz="3600" dirty="0"/>
              <a:t>平常時の対応</a:t>
            </a:r>
            <a:r>
              <a:rPr lang="en-US" altLang="ja-JP" sz="3600" dirty="0"/>
              <a:t>-6</a:t>
            </a:r>
            <a:r>
              <a:rPr lang="ja-JP" altLang="en-US" sz="3200" dirty="0"/>
              <a:t>　システムが停止した場合の対策</a:t>
            </a:r>
            <a:endParaRPr kumimoji="1" lang="ja-JP" altLang="en-US" sz="3200" dirty="0"/>
          </a:p>
        </p:txBody>
      </p:sp>
      <p:sp>
        <p:nvSpPr>
          <p:cNvPr id="3" name="コンテンツ プレースホルダー 2"/>
          <p:cNvSpPr>
            <a:spLocks noGrp="1"/>
          </p:cNvSpPr>
          <p:nvPr>
            <p:ph idx="1"/>
          </p:nvPr>
        </p:nvSpPr>
        <p:spPr>
          <a:xfrm>
            <a:off x="1638300" y="1421422"/>
            <a:ext cx="8991600" cy="4592515"/>
          </a:xfrm>
        </p:spPr>
        <p:txBody>
          <a:bodyPr>
            <a:normAutofit lnSpcReduction="10000"/>
          </a:bodyPr>
          <a:lstStyle/>
          <a:p>
            <a:endParaRPr kumimoji="1" lang="en-US" altLang="ja-JP" dirty="0"/>
          </a:p>
          <a:p>
            <a:pPr marL="0" indent="0">
              <a:buNone/>
            </a:pPr>
            <a:r>
              <a:rPr lang="ja-JP" altLang="ja-JP" sz="3200" dirty="0"/>
              <a:t>・ノート</a:t>
            </a:r>
            <a:r>
              <a:rPr lang="en-US" altLang="ja-JP" sz="3200" dirty="0"/>
              <a:t>PC</a:t>
            </a:r>
            <a:r>
              <a:rPr lang="ja-JP" altLang="ja-JP" sz="3200" dirty="0" err="1"/>
              <a:t>、</a:t>
            </a:r>
            <a:r>
              <a:rPr lang="ja-JP" altLang="ja-JP" sz="3200" dirty="0"/>
              <a:t>タブレット端末を活用する。</a:t>
            </a:r>
            <a:br>
              <a:rPr lang="en-US" altLang="ja-JP" sz="3200" dirty="0"/>
            </a:br>
            <a:r>
              <a:rPr lang="ja-JP" altLang="ja-JP" sz="3200" dirty="0">
                <a:solidFill>
                  <a:srgbClr val="FF0000"/>
                </a:solidFill>
              </a:rPr>
              <a:t>・</a:t>
            </a:r>
            <a:r>
              <a:rPr lang="ja-JP" altLang="ja-JP" sz="3200" b="1" dirty="0">
                <a:solidFill>
                  <a:srgbClr val="FF0000"/>
                </a:solidFill>
              </a:rPr>
              <a:t>災害時利用者台帳</a:t>
            </a:r>
            <a:r>
              <a:rPr lang="en-US" altLang="ja-JP" sz="3200" dirty="0"/>
              <a:t>(</a:t>
            </a:r>
            <a:r>
              <a:rPr lang="ja-JP" altLang="ja-JP" sz="3200" dirty="0"/>
              <a:t>紙ベース</a:t>
            </a:r>
            <a:r>
              <a:rPr lang="en-US" altLang="ja-JP" sz="3200" dirty="0"/>
              <a:t>)</a:t>
            </a:r>
            <a:r>
              <a:rPr lang="ja-JP" altLang="ja-JP" sz="3200" dirty="0"/>
              <a:t>を活用する。</a:t>
            </a:r>
            <a:endParaRPr lang="en-US" altLang="ja-JP" sz="3200" dirty="0"/>
          </a:p>
          <a:p>
            <a:pPr marL="0" indent="0">
              <a:buNone/>
            </a:pPr>
            <a:br>
              <a:rPr lang="en-US" altLang="ja-JP" sz="3200" dirty="0"/>
            </a:br>
            <a:r>
              <a:rPr lang="ja-JP" altLang="ja-JP" sz="3200" dirty="0"/>
              <a:t>※災害時利用者台帳は定期的に整理し最新の情報になる様に努める。</a:t>
            </a:r>
            <a:endParaRPr lang="en-US" altLang="ja-JP" sz="3200" dirty="0"/>
          </a:p>
          <a:p>
            <a:pPr marL="0" indent="0">
              <a:buNone/>
            </a:pPr>
            <a:r>
              <a:rPr lang="ja-JP" altLang="en-US" sz="3200" dirty="0"/>
              <a:t>記載しておくべき内容</a:t>
            </a:r>
            <a:endParaRPr kumimoji="1" lang="en-US" altLang="ja-JP" sz="3200" dirty="0"/>
          </a:p>
          <a:p>
            <a:pPr marL="0" indent="0">
              <a:buNone/>
            </a:pPr>
            <a:r>
              <a:rPr lang="ja-JP" altLang="en-US" sz="3200" dirty="0"/>
              <a:t>〇災害時の緊急連絡先</a:t>
            </a:r>
            <a:endParaRPr lang="en-US" altLang="ja-JP" sz="3200" dirty="0"/>
          </a:p>
          <a:p>
            <a:pPr marL="0" indent="0">
              <a:buNone/>
            </a:pPr>
            <a:r>
              <a:rPr kumimoji="1" lang="ja-JP" altLang="en-US" sz="3200" dirty="0"/>
              <a:t>〇サービス事業所とサービス利用曜日</a:t>
            </a:r>
            <a:endParaRPr kumimoji="1" lang="en-US" altLang="ja-JP" sz="3200" dirty="0"/>
          </a:p>
        </p:txBody>
      </p:sp>
    </p:spTree>
    <p:extLst>
      <p:ext uri="{BB962C8B-B14F-4D97-AF65-F5344CB8AC3E}">
        <p14:creationId xmlns:p14="http://schemas.microsoft.com/office/powerpoint/2010/main" val="336331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76828" y="676864"/>
            <a:ext cx="8911687" cy="1280890"/>
          </a:xfrm>
        </p:spPr>
        <p:txBody>
          <a:bodyPr/>
          <a:lstStyle/>
          <a:p>
            <a:r>
              <a:rPr lang="ja-JP" altLang="ja-JP" dirty="0"/>
              <a:t>災害時利用者台帳等の整備</a:t>
            </a:r>
            <a:br>
              <a:rPr lang="ja-JP" altLang="ja-JP" dirty="0"/>
            </a:br>
            <a:endParaRPr kumimoji="1" lang="ja-JP" altLang="en-US" dirty="0"/>
          </a:p>
        </p:txBody>
      </p:sp>
      <p:sp>
        <p:nvSpPr>
          <p:cNvPr id="3" name="コンテンツ プレースホルダー 2"/>
          <p:cNvSpPr>
            <a:spLocks noGrp="1"/>
          </p:cNvSpPr>
          <p:nvPr>
            <p:ph idx="1"/>
          </p:nvPr>
        </p:nvSpPr>
        <p:spPr>
          <a:xfrm>
            <a:off x="1776829" y="1635368"/>
            <a:ext cx="9538872" cy="5064369"/>
          </a:xfrm>
        </p:spPr>
        <p:txBody>
          <a:bodyPr>
            <a:normAutofit lnSpcReduction="10000"/>
          </a:bodyPr>
          <a:lstStyle/>
          <a:p>
            <a:pPr marL="0" indent="0">
              <a:buNone/>
            </a:pPr>
            <a:r>
              <a:rPr lang="ja-JP" altLang="en-US" sz="2800" dirty="0"/>
              <a:t>○</a:t>
            </a:r>
            <a:r>
              <a:rPr lang="ja-JP" altLang="ja-JP" sz="2800" dirty="0"/>
              <a:t>発災時の安否確認や介護保険サービス利用の調整等が迅速</a:t>
            </a:r>
            <a:r>
              <a:rPr lang="ja-JP" altLang="en-US" sz="2800" dirty="0"/>
              <a:t>　　</a:t>
            </a:r>
            <a:r>
              <a:rPr lang="ja-JP" altLang="ja-JP" sz="2800" dirty="0"/>
              <a:t>にできるよう、平常時から災害時利用者台帳の整備、点検を行う。</a:t>
            </a:r>
            <a:endParaRPr lang="en-US" altLang="ja-JP" sz="2800" dirty="0"/>
          </a:p>
          <a:p>
            <a:pPr marL="0" indent="0">
              <a:buNone/>
            </a:pPr>
            <a:endParaRPr lang="ja-JP" altLang="ja-JP" sz="2800" dirty="0"/>
          </a:p>
          <a:p>
            <a:pPr marL="0" indent="0">
              <a:buNone/>
            </a:pPr>
            <a:r>
              <a:rPr lang="ja-JP" altLang="en-US" sz="2800" dirty="0"/>
              <a:t>○</a:t>
            </a:r>
            <a:r>
              <a:rPr lang="ja-JP" altLang="ja-JP" sz="2800" dirty="0"/>
              <a:t>職員は災害時の利用者の状況を踏まえて、</a:t>
            </a:r>
            <a:r>
              <a:rPr lang="ja-JP" altLang="ja-JP" sz="2800" b="1" dirty="0"/>
              <a:t>サービス担当者会議等を活用</a:t>
            </a:r>
            <a:r>
              <a:rPr lang="ja-JP" altLang="ja-JP" sz="2800" dirty="0"/>
              <a:t>し、本人・家族・サービス事業者・その他関係者と災害時対応の情報共有に努める。</a:t>
            </a:r>
            <a:endParaRPr lang="en-US" altLang="ja-JP" sz="2800" dirty="0"/>
          </a:p>
          <a:p>
            <a:pPr marL="0" indent="0">
              <a:buNone/>
            </a:pPr>
            <a:endParaRPr lang="ja-JP" altLang="ja-JP" sz="2800" dirty="0"/>
          </a:p>
          <a:p>
            <a:pPr marL="0" indent="0">
              <a:buNone/>
            </a:pPr>
            <a:r>
              <a:rPr lang="ja-JP" altLang="en-US" sz="2800" b="1" dirty="0"/>
              <a:t>○</a:t>
            </a:r>
            <a:r>
              <a:rPr lang="ja-JP" altLang="ja-JP" sz="2800" b="1" dirty="0"/>
              <a:t>予測可能な災害</a:t>
            </a:r>
            <a:r>
              <a:rPr lang="en-US" altLang="ja-JP" sz="2800" b="1" dirty="0"/>
              <a:t>(</a:t>
            </a:r>
            <a:r>
              <a:rPr lang="ja-JP" altLang="ja-JP" sz="2800" b="1" dirty="0"/>
              <a:t>風水害等</a:t>
            </a:r>
            <a:r>
              <a:rPr lang="en-US" altLang="ja-JP" sz="2800" b="1" dirty="0"/>
              <a:t>)</a:t>
            </a:r>
            <a:r>
              <a:rPr lang="ja-JP" altLang="ja-JP" sz="2800" dirty="0"/>
              <a:t>においては、利用者避難一覧表【様式１】を作成し、事前の避難誘導や避難先の確認を行い、災害時の安否確認の際に活用する。</a:t>
            </a:r>
          </a:p>
          <a:p>
            <a:endParaRPr kumimoji="1" lang="ja-JP" altLang="en-US" dirty="0"/>
          </a:p>
        </p:txBody>
      </p:sp>
    </p:spTree>
    <p:extLst>
      <p:ext uri="{BB962C8B-B14F-4D97-AF65-F5344CB8AC3E}">
        <p14:creationId xmlns:p14="http://schemas.microsoft.com/office/powerpoint/2010/main" val="3820646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54371" y="720825"/>
            <a:ext cx="8911687" cy="1280890"/>
          </a:xfrm>
        </p:spPr>
        <p:txBody>
          <a:bodyPr/>
          <a:lstStyle/>
          <a:p>
            <a:r>
              <a:rPr lang="ja-JP" altLang="ja-JP" dirty="0"/>
              <a:t>利用者避難一覧表【様式</a:t>
            </a:r>
            <a:r>
              <a:rPr lang="en-US" altLang="ja-JP" dirty="0"/>
              <a:t>1</a:t>
            </a:r>
            <a:r>
              <a:rPr lang="ja-JP" altLang="ja-JP" dirty="0"/>
              <a:t>】</a:t>
            </a:r>
            <a:br>
              <a:rPr lang="ja-JP" altLang="ja-JP" dirty="0"/>
            </a:b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107010812"/>
              </p:ext>
            </p:extLst>
          </p:nvPr>
        </p:nvGraphicFramePr>
        <p:xfrm>
          <a:off x="1933514" y="1768669"/>
          <a:ext cx="9681124" cy="4412612"/>
        </p:xfrm>
        <a:graphic>
          <a:graphicData uri="http://schemas.openxmlformats.org/drawingml/2006/table">
            <a:tbl>
              <a:tblPr firstRow="1" firstCol="1" bandRow="1"/>
              <a:tblGrid>
                <a:gridCol w="1187755">
                  <a:extLst>
                    <a:ext uri="{9D8B030D-6E8A-4147-A177-3AD203B41FA5}">
                      <a16:colId xmlns:a16="http://schemas.microsoft.com/office/drawing/2014/main" val="3411387177"/>
                    </a:ext>
                  </a:extLst>
                </a:gridCol>
                <a:gridCol w="2523393">
                  <a:extLst>
                    <a:ext uri="{9D8B030D-6E8A-4147-A177-3AD203B41FA5}">
                      <a16:colId xmlns:a16="http://schemas.microsoft.com/office/drawing/2014/main" val="1915296806"/>
                    </a:ext>
                  </a:extLst>
                </a:gridCol>
                <a:gridCol w="1644161">
                  <a:extLst>
                    <a:ext uri="{9D8B030D-6E8A-4147-A177-3AD203B41FA5}">
                      <a16:colId xmlns:a16="http://schemas.microsoft.com/office/drawing/2014/main" val="4126129675"/>
                    </a:ext>
                  </a:extLst>
                </a:gridCol>
                <a:gridCol w="1591408">
                  <a:extLst>
                    <a:ext uri="{9D8B030D-6E8A-4147-A177-3AD203B41FA5}">
                      <a16:colId xmlns:a16="http://schemas.microsoft.com/office/drawing/2014/main" val="3197424510"/>
                    </a:ext>
                  </a:extLst>
                </a:gridCol>
                <a:gridCol w="1195754">
                  <a:extLst>
                    <a:ext uri="{9D8B030D-6E8A-4147-A177-3AD203B41FA5}">
                      <a16:colId xmlns:a16="http://schemas.microsoft.com/office/drawing/2014/main" val="236798490"/>
                    </a:ext>
                  </a:extLst>
                </a:gridCol>
                <a:gridCol w="1538653">
                  <a:extLst>
                    <a:ext uri="{9D8B030D-6E8A-4147-A177-3AD203B41FA5}">
                      <a16:colId xmlns:a16="http://schemas.microsoft.com/office/drawing/2014/main" val="4009108291"/>
                    </a:ext>
                  </a:extLst>
                </a:gridCol>
              </a:tblGrid>
              <a:tr h="489148">
                <a:tc>
                  <a:txBody>
                    <a:bodyPr/>
                    <a:lstStyle/>
                    <a:p>
                      <a:endParaRPr lang="ja-JP" sz="1050" kern="100" dirty="0">
                        <a:effectLst/>
                        <a:latin typeface="游明朝" panose="02020400000000000000" pitchFamily="18" charset="-128"/>
                        <a:ea typeface="游明朝" panose="02020400000000000000" pitchFamily="18"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800" b="1" kern="100" dirty="0">
                          <a:effectLst/>
                          <a:latin typeface="游明朝" panose="02020400000000000000" pitchFamily="18" charset="-128"/>
                          <a:ea typeface="游明朝" panose="02020400000000000000" pitchFamily="18" charset="-128"/>
                          <a:cs typeface="Times New Roman" panose="02020603050405020304" pitchFamily="18" charset="0"/>
                        </a:rPr>
                        <a:t>氏名</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800" b="1" kern="100" dirty="0">
                          <a:effectLst/>
                          <a:latin typeface="游明朝" panose="02020400000000000000" pitchFamily="18" charset="-128"/>
                          <a:ea typeface="游明朝" panose="02020400000000000000" pitchFamily="18" charset="-128"/>
                          <a:cs typeface="Times New Roman" panose="02020603050405020304" pitchFamily="18" charset="0"/>
                        </a:rPr>
                        <a:t>連絡先</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ja-JP" sz="2800" b="1" kern="100" dirty="0">
                          <a:effectLst/>
                          <a:latin typeface="游明朝" panose="02020400000000000000" pitchFamily="18" charset="-128"/>
                          <a:ea typeface="游明朝" panose="02020400000000000000" pitchFamily="18" charset="-128"/>
                          <a:cs typeface="Times New Roman" panose="02020603050405020304" pitchFamily="18" charset="0"/>
                        </a:rPr>
                        <a:t>避難先</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ja-JP" sz="2800" b="1" kern="100" dirty="0">
                          <a:effectLst/>
                          <a:latin typeface="游明朝" panose="02020400000000000000" pitchFamily="18" charset="-128"/>
                          <a:ea typeface="游明朝" panose="02020400000000000000" pitchFamily="18" charset="-128"/>
                          <a:cs typeface="Times New Roman" panose="02020603050405020304" pitchFamily="18" charset="0"/>
                        </a:rPr>
                        <a:t>担当</a:t>
                      </a:r>
                      <a:r>
                        <a:rPr lang="en-US" sz="2800" b="1" kern="100" dirty="0">
                          <a:effectLst/>
                          <a:latin typeface="游明朝" panose="02020400000000000000" pitchFamily="18" charset="-128"/>
                          <a:ea typeface="游明朝" panose="02020400000000000000" pitchFamily="18" charset="-128"/>
                          <a:cs typeface="Times New Roman" panose="02020603050405020304" pitchFamily="18" charset="0"/>
                        </a:rPr>
                        <a:t>CM</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0315421"/>
                  </a:ext>
                </a:extLst>
              </a:tr>
              <a:tr h="467569">
                <a:tc rowSpan="3">
                  <a:txBody>
                    <a:bodyPr/>
                    <a:lstStyle/>
                    <a:p>
                      <a:pPr algn="just">
                        <a:spcAft>
                          <a:spcPts val="0"/>
                        </a:spcAft>
                      </a:pPr>
                      <a:r>
                        <a:rPr lang="en-US" sz="105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en-US" sz="4000" b="1" kern="100" dirty="0">
                          <a:effectLst/>
                          <a:latin typeface="游明朝" panose="02020400000000000000" pitchFamily="18" charset="-128"/>
                          <a:ea typeface="游明朝" panose="02020400000000000000" pitchFamily="18" charset="-128"/>
                          <a:cs typeface="Times New Roman" panose="02020603050405020304" pitchFamily="18" charset="0"/>
                        </a:rPr>
                        <a:t>1</a:t>
                      </a:r>
                      <a:endParaRPr lang="ja-JP" sz="4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Aft>
                          <a:spcPts val="0"/>
                        </a:spcAft>
                      </a:pPr>
                      <a:r>
                        <a:rPr lang="en-US" sz="105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sz="105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sz="105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endParaRPr lang="en-US" altLang="ja-JP" sz="20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endParaRPr lang="en-US" altLang="ja-JP" sz="20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sz="2000" b="1" kern="100" dirty="0">
                          <a:effectLst/>
                          <a:latin typeface="游明朝" panose="02020400000000000000" pitchFamily="18" charset="-128"/>
                          <a:ea typeface="游明朝" panose="02020400000000000000" pitchFamily="18" charset="-128"/>
                          <a:cs typeface="Times New Roman" panose="02020603050405020304" pitchFamily="18" charset="0"/>
                        </a:rPr>
                        <a:t>【行政区】</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①</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自宅　・　親族宅</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3">
                  <a:txBody>
                    <a:bodyPr/>
                    <a:lstStyle/>
                    <a:p>
                      <a:endParaRPr lang="ja-JP" sz="1050" kern="100" dirty="0">
                        <a:effectLst/>
                        <a:latin typeface="游明朝" panose="02020400000000000000" pitchFamily="18" charset="-128"/>
                        <a:ea typeface="游明朝" panose="02020400000000000000" pitchFamily="18"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4599996"/>
                  </a:ext>
                </a:extLst>
              </a:tr>
              <a:tr h="467569">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②</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指定避難所</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826939782"/>
                  </a:ext>
                </a:extLst>
              </a:tr>
              <a:tr h="517922">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③</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介</a:t>
                      </a: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護サービス等</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385350938"/>
                  </a:ext>
                </a:extLst>
              </a:tr>
              <a:tr h="358640">
                <a:tc rowSpan="3">
                  <a:txBody>
                    <a:bodyPr/>
                    <a:lstStyle/>
                    <a:p>
                      <a:pPr algn="just">
                        <a:spcAft>
                          <a:spcPts val="0"/>
                        </a:spcAft>
                      </a:pPr>
                      <a:r>
                        <a:rPr lang="en-US" sz="105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en-US" sz="4000" b="1" kern="100" dirty="0">
                          <a:effectLst/>
                          <a:latin typeface="游明朝" panose="02020400000000000000" pitchFamily="18" charset="-128"/>
                          <a:ea typeface="游明朝" panose="02020400000000000000" pitchFamily="18" charset="-128"/>
                          <a:cs typeface="Times New Roman" panose="02020603050405020304" pitchFamily="18" charset="0"/>
                        </a:rPr>
                        <a:t>2</a:t>
                      </a:r>
                      <a:endParaRPr lang="ja-JP" sz="4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Aft>
                          <a:spcPts val="0"/>
                        </a:spcAft>
                      </a:pPr>
                      <a:r>
                        <a:rPr lang="en-US" sz="105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sz="105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endParaRPr lang="en-US" altLang="ja-JP" sz="20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endParaRPr lang="en-US" altLang="ja-JP" sz="20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2000" b="1" kern="100" dirty="0">
                          <a:effectLst/>
                          <a:latin typeface="游明朝" panose="02020400000000000000" pitchFamily="18" charset="-128"/>
                          <a:ea typeface="游明朝" panose="02020400000000000000" pitchFamily="18" charset="-128"/>
                          <a:cs typeface="Times New Roman" panose="02020603050405020304" pitchFamily="18" charset="0"/>
                        </a:rPr>
                        <a:t>【行政区】</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①</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自宅　・　親族宅</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3">
                  <a:txBody>
                    <a:bodyPr/>
                    <a:lstStyle/>
                    <a:p>
                      <a:endParaRPr lang="ja-JP" sz="1050" kern="100" dirty="0">
                        <a:effectLst/>
                        <a:latin typeface="游明朝" panose="02020400000000000000" pitchFamily="18" charset="-128"/>
                        <a:ea typeface="游明朝" panose="02020400000000000000" pitchFamily="18"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025900"/>
                  </a:ext>
                </a:extLst>
              </a:tr>
              <a:tr h="358640">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②</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指定避難所</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135190814"/>
                  </a:ext>
                </a:extLst>
              </a:tr>
              <a:tr h="517922">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③</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介護サービス等</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835759516"/>
                  </a:ext>
                </a:extLst>
              </a:tr>
              <a:tr h="358640">
                <a:tc rowSpan="3">
                  <a:txBody>
                    <a:bodyPr/>
                    <a:lstStyle/>
                    <a:p>
                      <a:pPr algn="just">
                        <a:spcAft>
                          <a:spcPts val="0"/>
                        </a:spcAft>
                      </a:pPr>
                      <a:r>
                        <a:rPr lang="en-US" sz="105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en-US" sz="4000" b="1" kern="100" dirty="0">
                          <a:effectLst/>
                          <a:latin typeface="游明朝" panose="02020400000000000000" pitchFamily="18" charset="-128"/>
                          <a:ea typeface="游明朝" panose="02020400000000000000" pitchFamily="18" charset="-128"/>
                          <a:cs typeface="Times New Roman" panose="02020603050405020304" pitchFamily="18" charset="0"/>
                        </a:rPr>
                        <a:t>3</a:t>
                      </a:r>
                      <a:endParaRPr lang="ja-JP" sz="4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Aft>
                          <a:spcPts val="0"/>
                        </a:spcAft>
                      </a:pPr>
                      <a:r>
                        <a:rPr lang="en-US" sz="105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sz="105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endParaRPr lang="en-US" altLang="ja-JP" sz="20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endParaRPr lang="en-US" altLang="ja-JP" sz="20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sz="2000" b="1" kern="100" dirty="0">
                          <a:effectLst/>
                          <a:latin typeface="游明朝" panose="02020400000000000000" pitchFamily="18" charset="-128"/>
                          <a:ea typeface="游明朝" panose="02020400000000000000" pitchFamily="18" charset="-128"/>
                          <a:cs typeface="Times New Roman" panose="02020603050405020304" pitchFamily="18" charset="0"/>
                        </a:rPr>
                        <a:t>【行政区】</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050" b="1" kern="100">
                          <a:effectLst/>
                          <a:latin typeface="游明朝" panose="02020400000000000000" pitchFamily="18" charset="-128"/>
                          <a:ea typeface="游明朝" panose="02020400000000000000" pitchFamily="18" charset="-128"/>
                          <a:cs typeface="Times New Roman" panose="02020603050405020304" pitchFamily="18" charset="0"/>
                        </a:rPr>
                        <a:t>①</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自宅　・　親族宅</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3">
                  <a:txBody>
                    <a:bodyPr/>
                    <a:lstStyle/>
                    <a:p>
                      <a:endParaRPr lang="ja-JP" sz="1050" kern="100" dirty="0">
                        <a:effectLst/>
                        <a:latin typeface="游明朝" panose="02020400000000000000" pitchFamily="18" charset="-128"/>
                        <a:ea typeface="游明朝" panose="02020400000000000000" pitchFamily="18"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333324"/>
                  </a:ext>
                </a:extLst>
              </a:tr>
              <a:tr h="358640">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050" b="1" kern="100">
                          <a:effectLst/>
                          <a:latin typeface="游明朝" panose="02020400000000000000" pitchFamily="18" charset="-128"/>
                          <a:ea typeface="游明朝" panose="02020400000000000000" pitchFamily="18" charset="-128"/>
                          <a:cs typeface="Times New Roman" panose="02020603050405020304" pitchFamily="18" charset="0"/>
                        </a:rPr>
                        <a:t>②</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指定避難所</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933970107"/>
                  </a:ext>
                </a:extLst>
              </a:tr>
              <a:tr h="517922">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050" b="1" kern="100">
                          <a:effectLst/>
                          <a:latin typeface="游明朝" panose="02020400000000000000" pitchFamily="18" charset="-128"/>
                          <a:ea typeface="游明朝" panose="02020400000000000000" pitchFamily="18" charset="-128"/>
                          <a:cs typeface="Times New Roman" panose="02020603050405020304" pitchFamily="18" charset="0"/>
                        </a:rPr>
                        <a:t>③</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rPr>
                        <a:t>介護サービス等</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48684427"/>
                  </a:ext>
                </a:extLst>
              </a:tr>
            </a:tbl>
          </a:graphicData>
        </a:graphic>
      </p:graphicFrame>
    </p:spTree>
    <p:extLst>
      <p:ext uri="{BB962C8B-B14F-4D97-AF65-F5344CB8AC3E}">
        <p14:creationId xmlns:p14="http://schemas.microsoft.com/office/powerpoint/2010/main" val="2739327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66353" y="740225"/>
            <a:ext cx="8911687" cy="1280890"/>
          </a:xfrm>
        </p:spPr>
        <p:txBody>
          <a:bodyPr>
            <a:normAutofit/>
          </a:bodyPr>
          <a:lstStyle/>
          <a:p>
            <a:r>
              <a:rPr lang="ja-JP" altLang="en-US" dirty="0"/>
              <a:t>平常時の対応　まとめ</a:t>
            </a:r>
            <a:endParaRPr kumimoji="1" lang="ja-JP" altLang="en-US" dirty="0"/>
          </a:p>
        </p:txBody>
      </p:sp>
      <p:sp>
        <p:nvSpPr>
          <p:cNvPr id="3" name="コンテンツ プレースホルダー 2"/>
          <p:cNvSpPr>
            <a:spLocks noGrp="1"/>
          </p:cNvSpPr>
          <p:nvPr>
            <p:ph idx="1"/>
          </p:nvPr>
        </p:nvSpPr>
        <p:spPr>
          <a:xfrm>
            <a:off x="2457328" y="1732084"/>
            <a:ext cx="8915400" cy="4240684"/>
          </a:xfrm>
        </p:spPr>
        <p:txBody>
          <a:bodyPr>
            <a:noAutofit/>
          </a:bodyPr>
          <a:lstStyle/>
          <a:p>
            <a:pPr marL="0" indent="0">
              <a:buNone/>
            </a:pPr>
            <a:r>
              <a:rPr lang="ja-JP" altLang="en-US" sz="2800" dirty="0"/>
              <a:t>発災時に本人・家族が主体的に行動できるように平常時から互いに防災意識を持ちましょう。</a:t>
            </a:r>
            <a:endParaRPr kumimoji="1" lang="en-US" altLang="ja-JP" sz="2800" dirty="0"/>
          </a:p>
          <a:p>
            <a:pPr marL="0" indent="0">
              <a:buNone/>
            </a:pPr>
            <a:r>
              <a:rPr lang="ja-JP" altLang="en-US" sz="2800" dirty="0"/>
              <a:t>〇サービス担当者会議において、災害時の対策を協議する。</a:t>
            </a:r>
            <a:endParaRPr lang="en-US" altLang="ja-JP" sz="2800" dirty="0"/>
          </a:p>
          <a:p>
            <a:pPr marL="0" indent="0">
              <a:buNone/>
            </a:pPr>
            <a:r>
              <a:rPr kumimoji="1" lang="ja-JP" altLang="en-US" sz="2800" dirty="0"/>
              <a:t>〇予測可能な自然災害時は指定避難所や親族宅への非難を促し</a:t>
            </a:r>
            <a:r>
              <a:rPr kumimoji="1" lang="ja-JP" altLang="en-US" sz="2800" dirty="0">
                <a:solidFill>
                  <a:srgbClr val="002060"/>
                </a:solidFill>
              </a:rPr>
              <a:t>避難行動の機会</a:t>
            </a:r>
            <a:r>
              <a:rPr kumimoji="1" lang="ja-JP" altLang="en-US" sz="2800" dirty="0"/>
              <a:t>を持つようにする。</a:t>
            </a:r>
            <a:endParaRPr kumimoji="1" lang="en-US" altLang="ja-JP" sz="2800" dirty="0"/>
          </a:p>
          <a:p>
            <a:pPr marL="0" indent="0">
              <a:buNone/>
            </a:pPr>
            <a:r>
              <a:rPr lang="ja-JP" altLang="en-US" sz="2800" dirty="0"/>
              <a:t>〇必要物品の事前準備をしておく。</a:t>
            </a:r>
            <a:r>
              <a:rPr lang="en-US" altLang="ja-JP" sz="2800" dirty="0"/>
              <a:t>(</a:t>
            </a:r>
            <a:r>
              <a:rPr lang="ja-JP" altLang="en-US" sz="2800" dirty="0"/>
              <a:t>備蓄品以外</a:t>
            </a:r>
            <a:r>
              <a:rPr lang="en-US" altLang="ja-JP" sz="2800" dirty="0"/>
              <a:t>)</a:t>
            </a:r>
          </a:p>
          <a:p>
            <a:pPr marL="0" indent="0">
              <a:buNone/>
            </a:pPr>
            <a:r>
              <a:rPr kumimoji="1" lang="ja-JP" altLang="en-US" sz="2800" dirty="0"/>
              <a:t>ボールペン　メモ紙　懐中電灯　モバイルバッテリー等</a:t>
            </a:r>
          </a:p>
        </p:txBody>
      </p:sp>
    </p:spTree>
    <p:extLst>
      <p:ext uri="{BB962C8B-B14F-4D97-AF65-F5344CB8AC3E}">
        <p14:creationId xmlns:p14="http://schemas.microsoft.com/office/powerpoint/2010/main" val="3626794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9AF147-A1FB-BE8E-A042-D4AAF1C7AD58}"/>
              </a:ext>
            </a:extLst>
          </p:cNvPr>
          <p:cNvSpPr>
            <a:spLocks noGrp="1"/>
          </p:cNvSpPr>
          <p:nvPr>
            <p:ph type="title"/>
          </p:nvPr>
        </p:nvSpPr>
        <p:spPr>
          <a:xfrm>
            <a:off x="4283448" y="122875"/>
            <a:ext cx="8911687" cy="984882"/>
          </a:xfrm>
        </p:spPr>
        <p:txBody>
          <a:bodyPr/>
          <a:lstStyle/>
          <a:p>
            <a:r>
              <a:rPr kumimoji="1" lang="en-US" altLang="ja-JP" b="1" dirty="0">
                <a:solidFill>
                  <a:srgbClr val="FF0000"/>
                </a:solidFill>
              </a:rPr>
              <a:t>【</a:t>
            </a:r>
            <a:r>
              <a:rPr kumimoji="1" lang="ja-JP" altLang="en-US" b="1" dirty="0">
                <a:solidFill>
                  <a:srgbClr val="FF0000"/>
                </a:solidFill>
              </a:rPr>
              <a:t>目視が重要</a:t>
            </a:r>
            <a:r>
              <a:rPr kumimoji="1" lang="en-US" altLang="ja-JP" b="1" dirty="0">
                <a:solidFill>
                  <a:srgbClr val="FF0000"/>
                </a:solidFill>
              </a:rPr>
              <a:t>】</a:t>
            </a:r>
            <a:endParaRPr kumimoji="1" lang="ja-JP" altLang="en-US" b="1" dirty="0">
              <a:solidFill>
                <a:srgbClr val="FF0000"/>
              </a:solidFill>
            </a:endParaRPr>
          </a:p>
        </p:txBody>
      </p:sp>
      <p:sp>
        <p:nvSpPr>
          <p:cNvPr id="3" name="コンテンツ プレースホルダー 2">
            <a:extLst>
              <a:ext uri="{FF2B5EF4-FFF2-40B4-BE49-F238E27FC236}">
                <a16:creationId xmlns:a16="http://schemas.microsoft.com/office/drawing/2014/main" id="{747D1010-95F9-45DC-738E-6DE79BA0E7E6}"/>
              </a:ext>
            </a:extLst>
          </p:cNvPr>
          <p:cNvSpPr>
            <a:spLocks noGrp="1"/>
          </p:cNvSpPr>
          <p:nvPr>
            <p:ph idx="1"/>
          </p:nvPr>
        </p:nvSpPr>
        <p:spPr/>
        <p:txBody>
          <a:bodyPr/>
          <a:lstStyle/>
          <a:p>
            <a:pPr marL="0" indent="0">
              <a:buNone/>
            </a:pPr>
            <a:endParaRPr kumimoji="1" lang="en-US" altLang="ja-JP" dirty="0">
              <a:solidFill>
                <a:schemeClr val="tx1"/>
              </a:solidFill>
            </a:endParaRPr>
          </a:p>
          <a:p>
            <a:pPr marL="0" indent="0">
              <a:buNone/>
            </a:pPr>
            <a:endParaRPr kumimoji="1" lang="ja-JP" altLang="en-US" dirty="0">
              <a:solidFill>
                <a:schemeClr val="tx1"/>
              </a:solidFill>
            </a:endParaRPr>
          </a:p>
        </p:txBody>
      </p:sp>
      <p:graphicFrame>
        <p:nvGraphicFramePr>
          <p:cNvPr id="6" name="表 5">
            <a:extLst>
              <a:ext uri="{FF2B5EF4-FFF2-40B4-BE49-F238E27FC236}">
                <a16:creationId xmlns:a16="http://schemas.microsoft.com/office/drawing/2014/main" id="{F53D96B7-00C6-AFE0-E12C-DF379A099B70}"/>
              </a:ext>
            </a:extLst>
          </p:cNvPr>
          <p:cNvGraphicFramePr>
            <a:graphicFrameLocks noGrp="1"/>
          </p:cNvGraphicFramePr>
          <p:nvPr>
            <p:extLst>
              <p:ext uri="{D42A27DB-BD31-4B8C-83A1-F6EECF244321}">
                <p14:modId xmlns:p14="http://schemas.microsoft.com/office/powerpoint/2010/main" val="479059806"/>
              </p:ext>
            </p:extLst>
          </p:nvPr>
        </p:nvGraphicFramePr>
        <p:xfrm>
          <a:off x="1008741" y="1523999"/>
          <a:ext cx="9666515" cy="4465646"/>
        </p:xfrm>
        <a:graphic>
          <a:graphicData uri="http://schemas.openxmlformats.org/drawingml/2006/table">
            <a:tbl>
              <a:tblPr firstRow="1" firstCol="1" bandRow="1">
                <a:tableStyleId>{5C22544A-7EE6-4342-B048-85BDC9FD1C3A}</a:tableStyleId>
              </a:tblPr>
              <a:tblGrid>
                <a:gridCol w="2217091">
                  <a:extLst>
                    <a:ext uri="{9D8B030D-6E8A-4147-A177-3AD203B41FA5}">
                      <a16:colId xmlns:a16="http://schemas.microsoft.com/office/drawing/2014/main" val="2669260987"/>
                    </a:ext>
                  </a:extLst>
                </a:gridCol>
                <a:gridCol w="1138803">
                  <a:extLst>
                    <a:ext uri="{9D8B030D-6E8A-4147-A177-3AD203B41FA5}">
                      <a16:colId xmlns:a16="http://schemas.microsoft.com/office/drawing/2014/main" val="2799919552"/>
                    </a:ext>
                  </a:extLst>
                </a:gridCol>
                <a:gridCol w="6310621">
                  <a:extLst>
                    <a:ext uri="{9D8B030D-6E8A-4147-A177-3AD203B41FA5}">
                      <a16:colId xmlns:a16="http://schemas.microsoft.com/office/drawing/2014/main" val="851549695"/>
                    </a:ext>
                  </a:extLst>
                </a:gridCol>
              </a:tblGrid>
              <a:tr h="544287">
                <a:tc>
                  <a:txBody>
                    <a:bodyPr/>
                    <a:lstStyle/>
                    <a:p>
                      <a:pPr algn="just"/>
                      <a:r>
                        <a:rPr lang="ja-JP" sz="2400" b="0" kern="100" dirty="0">
                          <a:effectLst/>
                        </a:rPr>
                        <a:t>災害内容</a:t>
                      </a:r>
                      <a:endParaRPr lang="ja-JP" sz="24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ja-JP" sz="2400" b="0" kern="100" dirty="0">
                          <a:effectLst/>
                        </a:rPr>
                        <a:t>対象</a:t>
                      </a:r>
                      <a:endParaRPr lang="ja-JP" sz="24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ja-JP" sz="2400" b="0" kern="100" dirty="0">
                          <a:effectLst/>
                        </a:rPr>
                        <a:t>具体的基準</a:t>
                      </a:r>
                      <a:endParaRPr lang="ja-JP" sz="24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259460396"/>
                  </a:ext>
                </a:extLst>
              </a:tr>
              <a:tr h="1847009">
                <a:tc>
                  <a:txBody>
                    <a:bodyPr/>
                    <a:lstStyle/>
                    <a:p>
                      <a:pPr algn="just"/>
                      <a:r>
                        <a:rPr lang="ja-JP" sz="1050" kern="100" dirty="0">
                          <a:effectLst/>
                        </a:rPr>
                        <a:t>　</a:t>
                      </a:r>
                      <a:endParaRPr lang="en-US" altLang="ja-JP" sz="1050" kern="100" dirty="0">
                        <a:effectLst/>
                      </a:endParaRPr>
                    </a:p>
                    <a:p>
                      <a:pPr algn="just"/>
                      <a:endParaRPr lang="en-US" altLang="ja-JP" sz="1050" b="0" kern="100" dirty="0">
                        <a:effectLst/>
                      </a:endParaRPr>
                    </a:p>
                    <a:p>
                      <a:pPr algn="just"/>
                      <a:endParaRPr lang="en-US" altLang="ja-JP" sz="1050" b="0" kern="100" dirty="0">
                        <a:effectLst/>
                      </a:endParaRPr>
                    </a:p>
                    <a:p>
                      <a:pPr algn="just"/>
                      <a:endParaRPr lang="en-US" altLang="ja-JP" sz="1050" b="0" kern="100" dirty="0">
                        <a:effectLst/>
                      </a:endParaRPr>
                    </a:p>
                    <a:p>
                      <a:pPr algn="just"/>
                      <a:r>
                        <a:rPr lang="ja-JP" altLang="en-US" sz="1050" b="0" kern="100" dirty="0">
                          <a:effectLst/>
                        </a:rPr>
                        <a:t>　　　　</a:t>
                      </a:r>
                      <a:endParaRPr lang="en-US" altLang="ja-JP" sz="1050" b="0" kern="100" dirty="0">
                        <a:effectLst/>
                      </a:endParaRPr>
                    </a:p>
                    <a:p>
                      <a:pPr algn="just"/>
                      <a:r>
                        <a:rPr lang="ja-JP" altLang="en-US" sz="1050" b="0" kern="100" dirty="0">
                          <a:effectLst/>
                        </a:rPr>
                        <a:t>　　　</a:t>
                      </a:r>
                      <a:r>
                        <a:rPr lang="ja-JP" altLang="en-US" sz="2000" b="0" kern="100" dirty="0">
                          <a:effectLst/>
                        </a:rPr>
                        <a:t>地震</a:t>
                      </a:r>
                      <a:endParaRPr lang="ja-JP" sz="20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050" kern="100" dirty="0">
                          <a:effectLst/>
                        </a:rPr>
                        <a:t>　</a:t>
                      </a:r>
                      <a:endParaRPr lang="en-US" altLang="ja-JP" sz="1050" kern="100" dirty="0">
                        <a:effectLst/>
                      </a:endParaRPr>
                    </a:p>
                    <a:p>
                      <a:pPr algn="just"/>
                      <a:endParaRPr lang="en-US" altLang="ja-JP" sz="1050" kern="100" dirty="0">
                        <a:effectLst/>
                      </a:endParaRPr>
                    </a:p>
                    <a:p>
                      <a:pPr algn="just"/>
                      <a:endParaRPr lang="en-US" altLang="ja-JP" sz="1050" kern="100" dirty="0">
                        <a:effectLst/>
                      </a:endParaRPr>
                    </a:p>
                    <a:p>
                      <a:pPr algn="ctr"/>
                      <a:endParaRPr lang="en-US" altLang="ja-JP" sz="2000" kern="100" dirty="0">
                        <a:effectLst/>
                      </a:endParaRPr>
                    </a:p>
                    <a:p>
                      <a:pPr algn="ctr"/>
                      <a:r>
                        <a:rPr lang="ja-JP" altLang="en-US" sz="2000" kern="100" dirty="0">
                          <a:effectLst/>
                        </a:rPr>
                        <a:t>全員</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2000" kern="100" dirty="0">
                          <a:effectLst/>
                        </a:rPr>
                        <a:t>地震が発生し、事業所や周辺地域の被害状況を確認した後、</a:t>
                      </a:r>
                      <a:r>
                        <a:rPr lang="ja-JP" sz="2000" b="1" kern="100" dirty="0">
                          <a:effectLst/>
                        </a:rPr>
                        <a:t>平時の業務遂行が困難であると判断した場合</a:t>
                      </a:r>
                      <a:r>
                        <a:rPr lang="ja-JP" sz="2000" kern="100" dirty="0">
                          <a:effectLst/>
                        </a:rPr>
                        <a:t>に、管理者又は代行者が発動し、ただちに災害対策チームを立ち上げる。</a:t>
                      </a:r>
                      <a:endParaRPr lang="en-US" altLang="ja-JP" sz="2000" kern="100" dirty="0">
                        <a:effectLst/>
                      </a:endParaRPr>
                    </a:p>
                    <a:p>
                      <a:pPr algn="just"/>
                      <a:r>
                        <a:rPr lang="ja-JP" altLang="en-US" sz="20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参考基準：</a:t>
                      </a:r>
                      <a:r>
                        <a:rPr lang="ja-JP" altLang="ja-JP" sz="2000" b="1" kern="100" dirty="0">
                          <a:solidFill>
                            <a:srgbClr val="FF0000"/>
                          </a:solidFill>
                          <a:effectLst/>
                        </a:rPr>
                        <a:t>震度</a:t>
                      </a:r>
                      <a:r>
                        <a:rPr lang="en-US" altLang="ja-JP" sz="2000" b="1" kern="100" dirty="0">
                          <a:solidFill>
                            <a:srgbClr val="FF0000"/>
                          </a:solidFill>
                          <a:effectLst/>
                        </a:rPr>
                        <a:t>6</a:t>
                      </a:r>
                      <a:r>
                        <a:rPr lang="ja-JP" altLang="ja-JP" sz="2000" b="1" kern="100" dirty="0">
                          <a:solidFill>
                            <a:srgbClr val="FF0000"/>
                          </a:solidFill>
                          <a:effectLst/>
                        </a:rPr>
                        <a:t>弱以上</a:t>
                      </a:r>
                      <a:endParaRPr lang="ja-JP" sz="20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656281741"/>
                  </a:ext>
                </a:extLst>
              </a:tr>
              <a:tr h="2074350">
                <a:tc>
                  <a:txBody>
                    <a:bodyPr/>
                    <a:lstStyle/>
                    <a:p>
                      <a:pPr algn="just"/>
                      <a:r>
                        <a:rPr lang="ja-JP" sz="1050" kern="100" dirty="0">
                          <a:effectLst/>
                        </a:rPr>
                        <a:t>　</a:t>
                      </a:r>
                      <a:endParaRPr lang="en-US" altLang="ja-JP" sz="1050" kern="100" dirty="0">
                        <a:effectLst/>
                      </a:endParaRPr>
                    </a:p>
                    <a:p>
                      <a:pPr algn="just"/>
                      <a:endParaRPr lang="en-US" altLang="ja-JP" sz="1050" b="0" kern="100" dirty="0">
                        <a:effectLst/>
                      </a:endParaRPr>
                    </a:p>
                    <a:p>
                      <a:pPr algn="just"/>
                      <a:endParaRPr lang="en-US" altLang="ja-JP" sz="1050" b="0" kern="100" dirty="0">
                        <a:effectLst/>
                      </a:endParaRPr>
                    </a:p>
                    <a:p>
                      <a:pPr algn="just"/>
                      <a:endParaRPr lang="en-US" altLang="ja-JP" sz="1050" b="0" kern="100" dirty="0">
                        <a:effectLst/>
                      </a:endParaRPr>
                    </a:p>
                    <a:p>
                      <a:pPr algn="just"/>
                      <a:r>
                        <a:rPr lang="ja-JP" altLang="en-US" sz="1050" b="0" kern="100" dirty="0">
                          <a:effectLst/>
                        </a:rPr>
                        <a:t>　　　　</a:t>
                      </a:r>
                      <a:r>
                        <a:rPr lang="ja-JP" altLang="en-US" sz="2000" b="0" kern="100" dirty="0">
                          <a:effectLst/>
                        </a:rPr>
                        <a:t>風水害</a:t>
                      </a:r>
                      <a:endParaRPr lang="ja-JP" sz="20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endParaRPr lang="en-US" altLang="ja-JP" sz="2400" kern="100" dirty="0">
                        <a:effectLst/>
                      </a:endParaRPr>
                    </a:p>
                    <a:p>
                      <a:pPr algn="ctr"/>
                      <a:endParaRPr lang="en-US" altLang="ja-JP" sz="2400" kern="100" dirty="0">
                        <a:effectLst/>
                      </a:endParaRPr>
                    </a:p>
                    <a:p>
                      <a:pPr algn="ctr"/>
                      <a:r>
                        <a:rPr lang="ja-JP" altLang="en-US" sz="2000" kern="100" dirty="0">
                          <a:effectLst/>
                        </a:rPr>
                        <a:t>全員</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altLang="en-US" sz="2000" b="0" kern="100" dirty="0">
                          <a:solidFill>
                            <a:schemeClr val="tx1"/>
                          </a:solidFill>
                          <a:effectLst/>
                        </a:rPr>
                        <a:t>風水害</a:t>
                      </a:r>
                      <a:r>
                        <a:rPr lang="ja-JP" sz="2000" kern="100" dirty="0">
                          <a:effectLst/>
                        </a:rPr>
                        <a:t>等が</a:t>
                      </a:r>
                      <a:r>
                        <a:rPr lang="ja-JP" altLang="en-US" sz="2000" kern="100" dirty="0">
                          <a:effectLst/>
                        </a:rPr>
                        <a:t>発生し</a:t>
                      </a:r>
                      <a:r>
                        <a:rPr lang="ja-JP" sz="2000" kern="100" dirty="0">
                          <a:effectLst/>
                        </a:rPr>
                        <a:t>、事業所や周辺地域の被害状況を確認した後、</a:t>
                      </a:r>
                      <a:r>
                        <a:rPr lang="ja-JP" sz="2000" b="1" kern="100" dirty="0">
                          <a:effectLst/>
                        </a:rPr>
                        <a:t>平時の業務遂行が困難であると判断した場合</a:t>
                      </a:r>
                      <a:r>
                        <a:rPr lang="ja-JP" sz="2000" kern="100" dirty="0">
                          <a:effectLst/>
                        </a:rPr>
                        <a:t>に、管理者又は代行者が発動し、ただちに災害対策チームを立ち上げる。</a:t>
                      </a:r>
                      <a:endParaRPr lang="en-US" altLang="ja-JP" sz="2000" kern="100" dirty="0">
                        <a:effectLst/>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20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参考基準：</a:t>
                      </a:r>
                      <a:r>
                        <a:rPr lang="ja-JP" altLang="ja-JP" sz="2000" b="1" kern="100" dirty="0">
                          <a:solidFill>
                            <a:srgbClr val="FF0000"/>
                          </a:solidFill>
                          <a:effectLst/>
                        </a:rPr>
                        <a:t>大雨特別警報</a:t>
                      </a:r>
                      <a:r>
                        <a:rPr lang="ja-JP" altLang="en-US" sz="2000" b="1" kern="100" dirty="0">
                          <a:solidFill>
                            <a:srgbClr val="FF0000"/>
                          </a:solidFill>
                          <a:effectLst/>
                        </a:rPr>
                        <a:t>・</a:t>
                      </a:r>
                      <a:r>
                        <a:rPr lang="ja-JP" altLang="ja-JP" sz="2000" b="1" kern="100" dirty="0">
                          <a:solidFill>
                            <a:srgbClr val="FF0000"/>
                          </a:solidFill>
                          <a:effectLst/>
                        </a:rPr>
                        <a:t>土砂災害</a:t>
                      </a:r>
                      <a:r>
                        <a:rPr lang="ja-JP" altLang="en-US" sz="2000" b="1" kern="100" dirty="0">
                          <a:solidFill>
                            <a:srgbClr val="FF0000"/>
                          </a:solidFill>
                          <a:effectLst/>
                        </a:rPr>
                        <a:t>・</a:t>
                      </a:r>
                      <a:r>
                        <a:rPr lang="ja-JP" altLang="ja-JP" sz="2000" b="1" kern="100" dirty="0">
                          <a:solidFill>
                            <a:srgbClr val="FF0000"/>
                          </a:solidFill>
                          <a:effectLst/>
                        </a:rPr>
                        <a:t>洪水警報</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60086481"/>
                  </a:ext>
                </a:extLst>
              </a:tr>
            </a:tbl>
          </a:graphicData>
        </a:graphic>
      </p:graphicFrame>
      <p:sp>
        <p:nvSpPr>
          <p:cNvPr id="7" name="タイトル 1">
            <a:extLst>
              <a:ext uri="{FF2B5EF4-FFF2-40B4-BE49-F238E27FC236}">
                <a16:creationId xmlns:a16="http://schemas.microsoft.com/office/drawing/2014/main" id="{45BF896C-8D06-B109-C1BC-5E29C81CE34A}"/>
              </a:ext>
            </a:extLst>
          </p:cNvPr>
          <p:cNvSpPr txBox="1">
            <a:spLocks/>
          </p:cNvSpPr>
          <p:nvPr/>
        </p:nvSpPr>
        <p:spPr>
          <a:xfrm>
            <a:off x="1763569" y="686906"/>
            <a:ext cx="8911687" cy="98488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t>緊急時の対応</a:t>
            </a:r>
            <a:r>
              <a:rPr lang="en-US" altLang="ja-JP" dirty="0"/>
              <a:t>-</a:t>
            </a:r>
            <a:r>
              <a:rPr lang="ja-JP" altLang="en-US" dirty="0"/>
              <a:t>１　</a:t>
            </a:r>
            <a:r>
              <a:rPr lang="en-US" altLang="ja-JP" dirty="0"/>
              <a:t>BCP</a:t>
            </a:r>
            <a:r>
              <a:rPr lang="ja-JP" altLang="en-US" dirty="0"/>
              <a:t>発動基準</a:t>
            </a:r>
          </a:p>
        </p:txBody>
      </p:sp>
    </p:spTree>
    <p:extLst>
      <p:ext uri="{BB962C8B-B14F-4D97-AF65-F5344CB8AC3E}">
        <p14:creationId xmlns:p14="http://schemas.microsoft.com/office/powerpoint/2010/main" val="2537475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402DB1-AC8B-D86A-A9A9-843FD0C50F11}"/>
              </a:ext>
            </a:extLst>
          </p:cNvPr>
          <p:cNvSpPr>
            <a:spLocks noGrp="1"/>
          </p:cNvSpPr>
          <p:nvPr>
            <p:ph type="title"/>
          </p:nvPr>
        </p:nvSpPr>
        <p:spPr>
          <a:xfrm>
            <a:off x="1765611" y="711196"/>
            <a:ext cx="8911687" cy="1280890"/>
          </a:xfrm>
        </p:spPr>
        <p:txBody>
          <a:bodyPr/>
          <a:lstStyle/>
          <a:p>
            <a:r>
              <a:rPr lang="ja-JP" altLang="en-US" dirty="0"/>
              <a:t>緊急時の対応</a:t>
            </a:r>
            <a:r>
              <a:rPr lang="en-US" altLang="ja-JP" sz="3600" dirty="0"/>
              <a:t>-</a:t>
            </a:r>
            <a:r>
              <a:rPr lang="ja-JP" altLang="en-US" dirty="0"/>
              <a:t>４</a:t>
            </a:r>
            <a:r>
              <a:rPr lang="ja-JP" altLang="en-US" sz="3600" dirty="0"/>
              <a:t>　</a:t>
            </a:r>
            <a:r>
              <a:rPr lang="ja-JP" altLang="en-US" dirty="0"/>
              <a:t>対応体制</a:t>
            </a:r>
            <a:endParaRPr kumimoji="1" lang="ja-JP" altLang="en-US" dirty="0"/>
          </a:p>
        </p:txBody>
      </p:sp>
      <p:sp>
        <p:nvSpPr>
          <p:cNvPr id="5" name="Rectangle 1">
            <a:extLst>
              <a:ext uri="{FF2B5EF4-FFF2-40B4-BE49-F238E27FC236}">
                <a16:creationId xmlns:a16="http://schemas.microsoft.com/office/drawing/2014/main" id="{CE1C4EDD-FB6C-0C80-59AC-637FB4476A0E}"/>
              </a:ext>
            </a:extLst>
          </p:cNvPr>
          <p:cNvSpPr>
            <a:spLocks noChangeArrowheads="1"/>
          </p:cNvSpPr>
          <p:nvPr/>
        </p:nvSpPr>
        <p:spPr bwMode="auto">
          <a:xfrm>
            <a:off x="-3215074" y="-1077553"/>
            <a:ext cx="14857958" cy="1295268"/>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endParaRPr lang="ja-JP" altLang="en-US"/>
          </a:p>
        </p:txBody>
      </p:sp>
      <p:graphicFrame>
        <p:nvGraphicFramePr>
          <p:cNvPr id="6" name="表 5">
            <a:extLst>
              <a:ext uri="{FF2B5EF4-FFF2-40B4-BE49-F238E27FC236}">
                <a16:creationId xmlns:a16="http://schemas.microsoft.com/office/drawing/2014/main" id="{9E06F826-68CB-9DE3-E427-B4A3683EAD35}"/>
              </a:ext>
            </a:extLst>
          </p:cNvPr>
          <p:cNvGraphicFramePr>
            <a:graphicFrameLocks noGrp="1"/>
          </p:cNvGraphicFramePr>
          <p:nvPr>
            <p:extLst>
              <p:ext uri="{D42A27DB-BD31-4B8C-83A1-F6EECF244321}">
                <p14:modId xmlns:p14="http://schemas.microsoft.com/office/powerpoint/2010/main" val="3386946499"/>
              </p:ext>
            </p:extLst>
          </p:nvPr>
        </p:nvGraphicFramePr>
        <p:xfrm>
          <a:off x="1416822" y="1992086"/>
          <a:ext cx="10383293" cy="3430088"/>
        </p:xfrm>
        <a:graphic>
          <a:graphicData uri="http://schemas.openxmlformats.org/drawingml/2006/table">
            <a:tbl>
              <a:tblPr firstRow="1" firstCol="1" bandRow="1">
                <a:tableStyleId>{5C22544A-7EE6-4342-B048-85BDC9FD1C3A}</a:tableStyleId>
              </a:tblPr>
              <a:tblGrid>
                <a:gridCol w="2458703">
                  <a:extLst>
                    <a:ext uri="{9D8B030D-6E8A-4147-A177-3AD203B41FA5}">
                      <a16:colId xmlns:a16="http://schemas.microsoft.com/office/drawing/2014/main" val="3401910733"/>
                    </a:ext>
                  </a:extLst>
                </a:gridCol>
                <a:gridCol w="2458703">
                  <a:extLst>
                    <a:ext uri="{9D8B030D-6E8A-4147-A177-3AD203B41FA5}">
                      <a16:colId xmlns:a16="http://schemas.microsoft.com/office/drawing/2014/main" val="1405007944"/>
                    </a:ext>
                  </a:extLst>
                </a:gridCol>
                <a:gridCol w="2458703">
                  <a:extLst>
                    <a:ext uri="{9D8B030D-6E8A-4147-A177-3AD203B41FA5}">
                      <a16:colId xmlns:a16="http://schemas.microsoft.com/office/drawing/2014/main" val="3030923679"/>
                    </a:ext>
                  </a:extLst>
                </a:gridCol>
                <a:gridCol w="3007184">
                  <a:extLst>
                    <a:ext uri="{9D8B030D-6E8A-4147-A177-3AD203B41FA5}">
                      <a16:colId xmlns:a16="http://schemas.microsoft.com/office/drawing/2014/main" val="1196765944"/>
                    </a:ext>
                  </a:extLst>
                </a:gridCol>
              </a:tblGrid>
              <a:tr h="836607">
                <a:tc gridSpan="4">
                  <a:txBody>
                    <a:bodyPr/>
                    <a:lstStyle/>
                    <a:p>
                      <a:pPr algn="ctr"/>
                      <a:endParaRPr lang="en-US" altLang="ja-JP" sz="2000" kern="100" dirty="0">
                        <a:effectLst/>
                      </a:endParaRPr>
                    </a:p>
                    <a:p>
                      <a:pPr algn="ctr"/>
                      <a:r>
                        <a:rPr lang="ja-JP" sz="2000" kern="100" dirty="0">
                          <a:effectLst/>
                        </a:rPr>
                        <a:t>事業所対策本部</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37475500"/>
                  </a:ext>
                </a:extLst>
              </a:tr>
              <a:tr h="836607">
                <a:tc>
                  <a:txBody>
                    <a:bodyPr/>
                    <a:lstStyle/>
                    <a:p>
                      <a:pPr algn="ctr"/>
                      <a:r>
                        <a:rPr lang="ja-JP" sz="2000" b="0" kern="100" dirty="0">
                          <a:solidFill>
                            <a:schemeClr val="tx1"/>
                          </a:solidFill>
                          <a:effectLst/>
                        </a:rPr>
                        <a:t>災害対策統括責任者</a:t>
                      </a:r>
                      <a:endParaRPr lang="ja-JP" sz="20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solidFill>
                      <a:schemeClr val="bg1">
                        <a:lumMod val="85000"/>
                      </a:schemeClr>
                    </a:solidFill>
                  </a:tcPr>
                </a:tc>
                <a:tc>
                  <a:txBody>
                    <a:bodyPr/>
                    <a:lstStyle/>
                    <a:p>
                      <a:pPr algn="ctr"/>
                      <a:r>
                        <a:rPr lang="ja-JP" sz="2000" kern="100">
                          <a:effectLst/>
                        </a:rPr>
                        <a:t>救護担当</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ja-JP" sz="2000" kern="100">
                          <a:effectLst/>
                        </a:rPr>
                        <a:t>安否確認担当</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ja-JP" sz="2000" kern="100" dirty="0">
                          <a:effectLst/>
                        </a:rPr>
                        <a:t>食料担当</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020475788"/>
                  </a:ext>
                </a:extLst>
              </a:tr>
              <a:tr h="1756874">
                <a:tc>
                  <a:txBody>
                    <a:bodyPr/>
                    <a:lstStyle/>
                    <a:p>
                      <a:pPr algn="just"/>
                      <a:r>
                        <a:rPr lang="ja-JP" sz="2000" b="0" kern="100" dirty="0">
                          <a:solidFill>
                            <a:schemeClr val="tx1"/>
                          </a:solidFill>
                          <a:effectLst/>
                        </a:rPr>
                        <a:t>・指揮統制を行う。</a:t>
                      </a:r>
                      <a:br>
                        <a:rPr lang="en-US" sz="2000" b="0" kern="100" dirty="0">
                          <a:solidFill>
                            <a:schemeClr val="tx1"/>
                          </a:solidFill>
                          <a:effectLst/>
                        </a:rPr>
                      </a:br>
                      <a:r>
                        <a:rPr lang="ja-JP" sz="2000" b="0" kern="100" dirty="0">
                          <a:solidFill>
                            <a:schemeClr val="tx1"/>
                          </a:solidFill>
                          <a:effectLst/>
                        </a:rPr>
                        <a:t>・他部署との連携</a:t>
                      </a:r>
                      <a:br>
                        <a:rPr lang="en-US" sz="2000" b="0" kern="100" dirty="0">
                          <a:solidFill>
                            <a:schemeClr val="tx1"/>
                          </a:solidFill>
                          <a:effectLst/>
                        </a:rPr>
                      </a:br>
                      <a:r>
                        <a:rPr lang="ja-JP" sz="2000" b="0" kern="100" dirty="0">
                          <a:solidFill>
                            <a:schemeClr val="tx1"/>
                          </a:solidFill>
                          <a:effectLst/>
                        </a:rPr>
                        <a:t>・職員の統括</a:t>
                      </a:r>
                      <a:endParaRPr lang="ja-JP" sz="20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solidFill>
                      <a:schemeClr val="bg1">
                        <a:lumMod val="85000"/>
                      </a:schemeClr>
                    </a:solidFill>
                  </a:tcPr>
                </a:tc>
                <a:tc>
                  <a:txBody>
                    <a:bodyPr/>
                    <a:lstStyle/>
                    <a:p>
                      <a:pPr algn="just"/>
                      <a:r>
                        <a:rPr lang="ja-JP" sz="2000" kern="100">
                          <a:effectLst/>
                        </a:rPr>
                        <a:t>・負傷者の手当て</a:t>
                      </a:r>
                      <a:br>
                        <a:rPr lang="en-US" sz="2000" kern="100">
                          <a:effectLst/>
                        </a:rPr>
                      </a:br>
                      <a:r>
                        <a:rPr lang="ja-JP" sz="2000" kern="100">
                          <a:effectLst/>
                        </a:rPr>
                        <a:t>・健康状態把握</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2000" kern="100">
                          <a:effectLst/>
                        </a:rPr>
                        <a:t>・利用者の安否確認</a:t>
                      </a:r>
                    </a:p>
                    <a:p>
                      <a:pPr algn="just"/>
                      <a:r>
                        <a:rPr lang="ja-JP" sz="2000" kern="100">
                          <a:effectLst/>
                        </a:rPr>
                        <a:t>・職員の安否確認</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2000" kern="100" dirty="0">
                          <a:effectLst/>
                        </a:rPr>
                        <a:t>・非常食の確保確保</a:t>
                      </a:r>
                    </a:p>
                    <a:p>
                      <a:pPr algn="just"/>
                      <a:r>
                        <a:rPr lang="ja-JP" sz="2000" kern="100" dirty="0">
                          <a:effectLst/>
                        </a:rPr>
                        <a:t>・飲料水の確保</a:t>
                      </a:r>
                    </a:p>
                    <a:p>
                      <a:pPr algn="just"/>
                      <a:r>
                        <a:rPr lang="ja-JP" sz="2000" kern="100" dirty="0">
                          <a:effectLst/>
                        </a:rPr>
                        <a:t>・生活用水の確保</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078494183"/>
                  </a:ext>
                </a:extLst>
              </a:tr>
            </a:tbl>
          </a:graphicData>
        </a:graphic>
      </p:graphicFrame>
      <p:sp>
        <p:nvSpPr>
          <p:cNvPr id="7" name="Rectangle 2">
            <a:extLst>
              <a:ext uri="{FF2B5EF4-FFF2-40B4-BE49-F238E27FC236}">
                <a16:creationId xmlns:a16="http://schemas.microsoft.com/office/drawing/2014/main" id="{962C9FB9-B25C-77E7-7FA3-63D15A9D675D}"/>
              </a:ext>
            </a:extLst>
          </p:cNvPr>
          <p:cNvSpPr>
            <a:spLocks noChangeArrowheads="1"/>
          </p:cNvSpPr>
          <p:nvPr/>
        </p:nvSpPr>
        <p:spPr bwMode="auto">
          <a:xfrm>
            <a:off x="4257675" y="36083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1071326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30A4CF-F91B-1EC1-9A80-6B53C5C1A39D}"/>
              </a:ext>
            </a:extLst>
          </p:cNvPr>
          <p:cNvSpPr>
            <a:spLocks noGrp="1"/>
          </p:cNvSpPr>
          <p:nvPr>
            <p:ph type="title"/>
          </p:nvPr>
        </p:nvSpPr>
        <p:spPr>
          <a:xfrm>
            <a:off x="1957445" y="732175"/>
            <a:ext cx="8911687" cy="1280890"/>
          </a:xfrm>
        </p:spPr>
        <p:txBody>
          <a:bodyPr/>
          <a:lstStyle/>
          <a:p>
            <a:r>
              <a:rPr lang="ja-JP" altLang="en-US" dirty="0"/>
              <a:t>緊急時の対応</a:t>
            </a:r>
            <a:r>
              <a:rPr lang="en-US" altLang="ja-JP" sz="3600" dirty="0"/>
              <a:t>-</a:t>
            </a:r>
            <a:r>
              <a:rPr lang="ja-JP" altLang="en-US" sz="3600" dirty="0"/>
              <a:t>５　安否確認</a:t>
            </a:r>
            <a:endParaRPr kumimoji="1" lang="ja-JP" altLang="en-US" dirty="0"/>
          </a:p>
        </p:txBody>
      </p:sp>
      <p:sp>
        <p:nvSpPr>
          <p:cNvPr id="4" name="コンテンツ プレースホルダー 3">
            <a:extLst>
              <a:ext uri="{FF2B5EF4-FFF2-40B4-BE49-F238E27FC236}">
                <a16:creationId xmlns:a16="http://schemas.microsoft.com/office/drawing/2014/main" id="{0956A073-2A04-1612-3F4E-AC036B20B589}"/>
              </a:ext>
            </a:extLst>
          </p:cNvPr>
          <p:cNvSpPr>
            <a:spLocks noGrp="1"/>
          </p:cNvSpPr>
          <p:nvPr>
            <p:ph sz="half" idx="2"/>
          </p:nvPr>
        </p:nvSpPr>
        <p:spPr>
          <a:xfrm>
            <a:off x="1322868" y="1695797"/>
            <a:ext cx="9159481" cy="5087388"/>
          </a:xfrm>
        </p:spPr>
        <p:txBody>
          <a:bodyPr>
            <a:normAutofit/>
          </a:bodyPr>
          <a:lstStyle/>
          <a:p>
            <a:pPr marL="0" indent="0" algn="just">
              <a:buNone/>
            </a:pPr>
            <a:r>
              <a:rPr lang="ja-JP" altLang="ja-JP" sz="24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①利用者の安否確認</a:t>
            </a:r>
          </a:p>
          <a:p>
            <a:pPr marL="0" indent="0" algn="just">
              <a:buNone/>
            </a:pPr>
            <a:r>
              <a:rPr lang="ja-JP" altLang="ja-JP" sz="24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災害発生時の安否確認は災害時利用者台帳を活用し、</a:t>
            </a:r>
            <a:r>
              <a:rPr lang="ja-JP" altLang="ja-JP" sz="24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発災時安否確認表【様式</a:t>
            </a:r>
            <a:r>
              <a:rPr lang="en-US" altLang="ja-JP" sz="24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a:t>
            </a:r>
            <a:r>
              <a:rPr lang="ja-JP" altLang="ja-JP" sz="24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24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を用いて行う。利用者宅の災害の状況や利用者が負傷していないか、避難所にいるのか確認する。また、家族等の同行者がいるのか、慢性疾患等がある場合は必要な薬等があるかの確認を怠らない。</a:t>
            </a:r>
          </a:p>
          <a:p>
            <a:pPr algn="just"/>
            <a:endParaRPr lang="ja-JP" altLang="ja-JP" sz="24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buNone/>
            </a:pPr>
            <a:r>
              <a:rPr lang="ja-JP" altLang="ja-JP" sz="24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②災害発生時の職員の安否確認は、</a:t>
            </a:r>
            <a:r>
              <a:rPr lang="ja-JP" altLang="ja-JP" sz="24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職員安否確認表【様式３】を用いて</a:t>
            </a:r>
            <a:r>
              <a:rPr lang="ja-JP" altLang="ja-JP" sz="24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行う。負傷者がいる場合は救護担当者が応急処置を行う。また、必要な場合は速やかに病院へ救急搬送を行う。なお、職員が</a:t>
            </a:r>
            <a:r>
              <a:rPr lang="ja-JP" altLang="ja-JP" sz="2400" b="1"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出勤していない場合にも確認</a:t>
            </a:r>
            <a:r>
              <a:rPr lang="ja-JP" altLang="ja-JP" sz="24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を行う</a:t>
            </a:r>
          </a:p>
        </p:txBody>
      </p:sp>
    </p:spTree>
    <p:extLst>
      <p:ext uri="{BB962C8B-B14F-4D97-AF65-F5344CB8AC3E}">
        <p14:creationId xmlns:p14="http://schemas.microsoft.com/office/powerpoint/2010/main" val="1820096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9C4253BC-C7D1-E97E-7933-ED79EF218DA8}"/>
              </a:ext>
            </a:extLst>
          </p:cNvPr>
          <p:cNvGraphicFramePr>
            <a:graphicFrameLocks noGrp="1"/>
          </p:cNvGraphicFramePr>
          <p:nvPr>
            <p:extLst>
              <p:ext uri="{D42A27DB-BD31-4B8C-83A1-F6EECF244321}">
                <p14:modId xmlns:p14="http://schemas.microsoft.com/office/powerpoint/2010/main" val="4111345326"/>
              </p:ext>
            </p:extLst>
          </p:nvPr>
        </p:nvGraphicFramePr>
        <p:xfrm>
          <a:off x="1730013" y="1580700"/>
          <a:ext cx="8240464" cy="4477204"/>
        </p:xfrm>
        <a:graphic>
          <a:graphicData uri="http://schemas.openxmlformats.org/drawingml/2006/table">
            <a:tbl>
              <a:tblPr firstRow="1" firstCol="1" bandRow="1"/>
              <a:tblGrid>
                <a:gridCol w="1369079">
                  <a:extLst>
                    <a:ext uri="{9D8B030D-6E8A-4147-A177-3AD203B41FA5}">
                      <a16:colId xmlns:a16="http://schemas.microsoft.com/office/drawing/2014/main" val="3625630197"/>
                    </a:ext>
                  </a:extLst>
                </a:gridCol>
                <a:gridCol w="1369079">
                  <a:extLst>
                    <a:ext uri="{9D8B030D-6E8A-4147-A177-3AD203B41FA5}">
                      <a16:colId xmlns:a16="http://schemas.microsoft.com/office/drawing/2014/main" val="795099524"/>
                    </a:ext>
                  </a:extLst>
                </a:gridCol>
                <a:gridCol w="1369079">
                  <a:extLst>
                    <a:ext uri="{9D8B030D-6E8A-4147-A177-3AD203B41FA5}">
                      <a16:colId xmlns:a16="http://schemas.microsoft.com/office/drawing/2014/main" val="4187132312"/>
                    </a:ext>
                  </a:extLst>
                </a:gridCol>
                <a:gridCol w="1232012">
                  <a:extLst>
                    <a:ext uri="{9D8B030D-6E8A-4147-A177-3AD203B41FA5}">
                      <a16:colId xmlns:a16="http://schemas.microsoft.com/office/drawing/2014/main" val="2112396276"/>
                    </a:ext>
                  </a:extLst>
                </a:gridCol>
                <a:gridCol w="1232012">
                  <a:extLst>
                    <a:ext uri="{9D8B030D-6E8A-4147-A177-3AD203B41FA5}">
                      <a16:colId xmlns:a16="http://schemas.microsoft.com/office/drawing/2014/main" val="146688979"/>
                    </a:ext>
                  </a:extLst>
                </a:gridCol>
                <a:gridCol w="1669203">
                  <a:extLst>
                    <a:ext uri="{9D8B030D-6E8A-4147-A177-3AD203B41FA5}">
                      <a16:colId xmlns:a16="http://schemas.microsoft.com/office/drawing/2014/main" val="1308833002"/>
                    </a:ext>
                  </a:extLst>
                </a:gridCol>
              </a:tblGrid>
              <a:tr h="542692">
                <a:tc>
                  <a:txBody>
                    <a:bodyPr/>
                    <a:lstStyle/>
                    <a:p>
                      <a:pPr algn="ctr"/>
                      <a:r>
                        <a:rPr 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日付</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氏名</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避難先等</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本人の状況</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自宅の状況</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備考</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3321253"/>
                  </a:ext>
                </a:extLst>
              </a:tr>
              <a:tr h="437168">
                <a:tc rowSpan="3">
                  <a:txBody>
                    <a:bodyPr/>
                    <a:lstStyle/>
                    <a:p>
                      <a:pPr algn="ctr">
                        <a:tabLst>
                          <a:tab pos="126365" algn="l"/>
                          <a:tab pos="175895" algn="ctr"/>
                        </a:tabLst>
                      </a:pPr>
                      <a:r>
                        <a:rPr lang="en-US" sz="280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tabLst>
                          <a:tab pos="126365" algn="l"/>
                          <a:tab pos="175895" algn="ctr"/>
                        </a:tabLst>
                      </a:pPr>
                      <a:r>
                        <a:rPr lang="en-US" sz="280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r>
                        <a:rPr lang="en-US" sz="140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40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4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【行政区】</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居場所</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無事</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問題ない</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endParaRPr lang="ja-JP" sz="1400" kern="100">
                        <a:effectLst/>
                        <a:latin typeface="游明朝" panose="02020400000000000000" pitchFamily="18" charset="-128"/>
                        <a:ea typeface="游明朝" panose="02020400000000000000" pitchFamily="18"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540203"/>
                  </a:ext>
                </a:extLst>
              </a:tr>
              <a:tr h="437168">
                <a:tc vMerge="1">
                  <a:txBody>
                    <a:bodyPr/>
                    <a:lstStyle/>
                    <a:p>
                      <a:endParaRPr kumimoji="1" lang="ja-JP" altLang="en-US"/>
                    </a:p>
                  </a:txBody>
                  <a:tcPr/>
                </a:tc>
                <a:tc vMerge="1">
                  <a:txBody>
                    <a:bodyPr/>
                    <a:lstStyle/>
                    <a:p>
                      <a:endParaRPr kumimoji="1" lang="ja-JP" altLang="en-US"/>
                    </a:p>
                  </a:txBody>
                  <a:tcPr/>
                </a:tc>
                <a:tc>
                  <a:txBody>
                    <a:bodyPr/>
                    <a:lstStyle/>
                    <a:p>
                      <a:endParaRPr lang="ja-JP" sz="1400" kern="100" dirty="0">
                        <a:effectLst/>
                        <a:latin typeface="游明朝" panose="02020400000000000000" pitchFamily="18" charset="-128"/>
                        <a:ea typeface="游明朝" panose="02020400000000000000" pitchFamily="18"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負傷</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半壊</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834936065"/>
                  </a:ext>
                </a:extLst>
              </a:tr>
              <a:tr h="437168">
                <a:tc vMerge="1">
                  <a:txBody>
                    <a:bodyPr/>
                    <a:lstStyle/>
                    <a:p>
                      <a:endParaRPr kumimoji="1" lang="ja-JP" altLang="en-US"/>
                    </a:p>
                  </a:txBody>
                  <a:tcPr/>
                </a:tc>
                <a:tc vMerge="1">
                  <a:txBody>
                    <a:bodyPr/>
                    <a:lstStyle/>
                    <a:p>
                      <a:endParaRPr kumimoji="1" lang="ja-JP" altLang="en-US"/>
                    </a:p>
                  </a:txBody>
                  <a:tcPr/>
                </a:tc>
                <a:tc>
                  <a:txBody>
                    <a:bodyPr/>
                    <a:lstStyle/>
                    <a:p>
                      <a:pPr algn="just"/>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不明・死亡</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全壊</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79832578"/>
                  </a:ext>
                </a:extLst>
              </a:tr>
              <a:tr h="437168">
                <a:tc rowSpan="3">
                  <a:txBody>
                    <a:bodyPr/>
                    <a:lstStyle/>
                    <a:p>
                      <a:pPr algn="ctr"/>
                      <a:r>
                        <a:rPr lang="en-US" sz="280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en-US" sz="2800" b="1"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r>
                        <a:rPr lang="en-US" sz="140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40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4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【行政区】</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居場所</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無事</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問題ない</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endParaRPr lang="ja-JP" sz="1400" kern="100">
                        <a:effectLst/>
                        <a:latin typeface="游明朝" panose="02020400000000000000" pitchFamily="18" charset="-128"/>
                        <a:ea typeface="游明朝" panose="02020400000000000000" pitchFamily="18"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127888"/>
                  </a:ext>
                </a:extLst>
              </a:tr>
              <a:tr h="437168">
                <a:tc vMerge="1">
                  <a:txBody>
                    <a:bodyPr/>
                    <a:lstStyle/>
                    <a:p>
                      <a:endParaRPr kumimoji="1" lang="ja-JP" altLang="en-US"/>
                    </a:p>
                  </a:txBody>
                  <a:tcPr/>
                </a:tc>
                <a:tc vMerge="1">
                  <a:txBody>
                    <a:bodyPr/>
                    <a:lstStyle/>
                    <a:p>
                      <a:endParaRPr kumimoji="1" lang="ja-JP" altLang="en-US"/>
                    </a:p>
                  </a:txBody>
                  <a:tcPr/>
                </a:tc>
                <a:tc>
                  <a:txBody>
                    <a:bodyPr/>
                    <a:lstStyle/>
                    <a:p>
                      <a:endParaRPr lang="ja-JP" sz="1400" kern="100">
                        <a:effectLst/>
                        <a:latin typeface="游明朝" panose="02020400000000000000" pitchFamily="18" charset="-128"/>
                        <a:ea typeface="游明朝" panose="02020400000000000000" pitchFamily="18"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負傷</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半壊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318801826"/>
                  </a:ext>
                </a:extLst>
              </a:tr>
              <a:tr h="437168">
                <a:tc vMerge="1">
                  <a:txBody>
                    <a:bodyPr/>
                    <a:lstStyle/>
                    <a:p>
                      <a:endParaRPr kumimoji="1" lang="ja-JP" altLang="en-US"/>
                    </a:p>
                  </a:txBody>
                  <a:tcPr/>
                </a:tc>
                <a:tc vMerge="1">
                  <a:txBody>
                    <a:bodyPr/>
                    <a:lstStyle/>
                    <a:p>
                      <a:endParaRPr kumimoji="1" lang="ja-JP" altLang="en-US"/>
                    </a:p>
                  </a:txBody>
                  <a:tcPr/>
                </a:tc>
                <a:tc>
                  <a:txBody>
                    <a:bodyPr/>
                    <a:lstStyle/>
                    <a:p>
                      <a:pPr algn="just"/>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不明・死亡</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全壊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630178499"/>
                  </a:ext>
                </a:extLst>
              </a:tr>
              <a:tr h="437168">
                <a:tc rowSpan="3">
                  <a:txBody>
                    <a:bodyPr/>
                    <a:lstStyle/>
                    <a:p>
                      <a:pPr algn="ctr"/>
                      <a:r>
                        <a:rPr lang="en-US" sz="280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en-US" sz="2800" b="1"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r>
                        <a:rPr lang="en-US" sz="140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40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4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【行政区】</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居場所</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無事</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問題ない</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endParaRPr lang="ja-JP" sz="1400" kern="100" dirty="0">
                        <a:effectLst/>
                        <a:latin typeface="游明朝" panose="02020400000000000000" pitchFamily="18" charset="-128"/>
                        <a:ea typeface="游明朝" panose="02020400000000000000" pitchFamily="18"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8691177"/>
                  </a:ext>
                </a:extLst>
              </a:tr>
              <a:tr h="437168">
                <a:tc vMerge="1">
                  <a:txBody>
                    <a:bodyPr/>
                    <a:lstStyle/>
                    <a:p>
                      <a:endParaRPr kumimoji="1" lang="ja-JP" altLang="en-US"/>
                    </a:p>
                  </a:txBody>
                  <a:tcPr/>
                </a:tc>
                <a:tc vMerge="1">
                  <a:txBody>
                    <a:bodyPr/>
                    <a:lstStyle/>
                    <a:p>
                      <a:endParaRPr kumimoji="1" lang="ja-JP" altLang="en-US"/>
                    </a:p>
                  </a:txBody>
                  <a:tcPr/>
                </a:tc>
                <a:tc>
                  <a:txBody>
                    <a:bodyPr/>
                    <a:lstStyle/>
                    <a:p>
                      <a:endParaRPr lang="ja-JP" sz="1400" kern="100">
                        <a:effectLst/>
                        <a:latin typeface="游明朝" panose="02020400000000000000" pitchFamily="18" charset="-128"/>
                        <a:ea typeface="游明朝" panose="02020400000000000000" pitchFamily="18"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負傷</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半壊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997864694"/>
                  </a:ext>
                </a:extLst>
              </a:tr>
              <a:tr h="437168">
                <a:tc vMerge="1">
                  <a:txBody>
                    <a:bodyPr/>
                    <a:lstStyle/>
                    <a:p>
                      <a:endParaRPr kumimoji="1" lang="ja-JP" altLang="en-US"/>
                    </a:p>
                  </a:txBody>
                  <a:tcPr/>
                </a:tc>
                <a:tc vMerge="1">
                  <a:txBody>
                    <a:bodyPr/>
                    <a:lstStyle/>
                    <a:p>
                      <a:endParaRPr kumimoji="1" lang="ja-JP" altLang="en-US"/>
                    </a:p>
                  </a:txBody>
                  <a:tcPr/>
                </a:tc>
                <a:tc>
                  <a:txBody>
                    <a:bodyPr/>
                    <a:lstStyle/>
                    <a:p>
                      <a:pPr algn="just"/>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不明・死亡</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全壊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736832341"/>
                  </a:ext>
                </a:extLst>
              </a:tr>
            </a:tbl>
          </a:graphicData>
        </a:graphic>
      </p:graphicFrame>
      <p:sp>
        <p:nvSpPr>
          <p:cNvPr id="5" name="Rectangle 1">
            <a:extLst>
              <a:ext uri="{FF2B5EF4-FFF2-40B4-BE49-F238E27FC236}">
                <a16:creationId xmlns:a16="http://schemas.microsoft.com/office/drawing/2014/main" id="{15B3B08D-FCFB-9A35-6120-4735E12DA7DA}"/>
              </a:ext>
            </a:extLst>
          </p:cNvPr>
          <p:cNvSpPr>
            <a:spLocks noChangeArrowheads="1"/>
          </p:cNvSpPr>
          <p:nvPr/>
        </p:nvSpPr>
        <p:spPr bwMode="auto">
          <a:xfrm>
            <a:off x="1785439" y="644303"/>
            <a:ext cx="60821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7000" algn="l"/>
                <a:tab pos="176213" algn="ctr"/>
              </a:tabLst>
              <a:defRPr>
                <a:solidFill>
                  <a:schemeClr val="tx1"/>
                </a:solidFill>
                <a:latin typeface="Arial" panose="020B0604020202020204" pitchFamily="34" charset="0"/>
              </a:defRPr>
            </a:lvl1pPr>
            <a:lvl2pPr eaLnBrk="0" fontAlgn="base" hangingPunct="0">
              <a:spcBef>
                <a:spcPct val="0"/>
              </a:spcBef>
              <a:spcAft>
                <a:spcPct val="0"/>
              </a:spcAft>
              <a:tabLst>
                <a:tab pos="127000" algn="l"/>
                <a:tab pos="176213" algn="ctr"/>
              </a:tabLst>
              <a:defRPr>
                <a:solidFill>
                  <a:schemeClr val="tx1"/>
                </a:solidFill>
                <a:latin typeface="Arial" panose="020B0604020202020204" pitchFamily="34" charset="0"/>
              </a:defRPr>
            </a:lvl2pPr>
            <a:lvl3pPr eaLnBrk="0" fontAlgn="base" hangingPunct="0">
              <a:spcBef>
                <a:spcPct val="0"/>
              </a:spcBef>
              <a:spcAft>
                <a:spcPct val="0"/>
              </a:spcAft>
              <a:tabLst>
                <a:tab pos="127000" algn="l"/>
                <a:tab pos="176213" algn="ctr"/>
              </a:tabLst>
              <a:defRPr>
                <a:solidFill>
                  <a:schemeClr val="tx1"/>
                </a:solidFill>
                <a:latin typeface="Arial" panose="020B0604020202020204" pitchFamily="34" charset="0"/>
              </a:defRPr>
            </a:lvl3pPr>
            <a:lvl4pPr eaLnBrk="0" fontAlgn="base" hangingPunct="0">
              <a:spcBef>
                <a:spcPct val="0"/>
              </a:spcBef>
              <a:spcAft>
                <a:spcPct val="0"/>
              </a:spcAft>
              <a:tabLst>
                <a:tab pos="127000" algn="l"/>
                <a:tab pos="176213" algn="ctr"/>
              </a:tabLst>
              <a:defRPr>
                <a:solidFill>
                  <a:schemeClr val="tx1"/>
                </a:solidFill>
                <a:latin typeface="Arial" panose="020B0604020202020204" pitchFamily="34" charset="0"/>
              </a:defRPr>
            </a:lvl4pPr>
            <a:lvl5pPr eaLnBrk="0" fontAlgn="base" hangingPunct="0">
              <a:spcBef>
                <a:spcPct val="0"/>
              </a:spcBef>
              <a:spcAft>
                <a:spcPct val="0"/>
              </a:spcAft>
              <a:tabLst>
                <a:tab pos="127000" algn="l"/>
                <a:tab pos="176213" algn="ctr"/>
              </a:tabLst>
              <a:defRPr>
                <a:solidFill>
                  <a:schemeClr val="tx1"/>
                </a:solidFill>
                <a:latin typeface="Arial" panose="020B0604020202020204" pitchFamily="34" charset="0"/>
              </a:defRPr>
            </a:lvl5pPr>
            <a:lvl6pPr eaLnBrk="0" fontAlgn="base" hangingPunct="0">
              <a:spcBef>
                <a:spcPct val="0"/>
              </a:spcBef>
              <a:spcAft>
                <a:spcPct val="0"/>
              </a:spcAft>
              <a:tabLst>
                <a:tab pos="127000" algn="l"/>
                <a:tab pos="176213" algn="ctr"/>
              </a:tabLst>
              <a:defRPr>
                <a:solidFill>
                  <a:schemeClr val="tx1"/>
                </a:solidFill>
                <a:latin typeface="Arial" panose="020B0604020202020204" pitchFamily="34" charset="0"/>
              </a:defRPr>
            </a:lvl6pPr>
            <a:lvl7pPr eaLnBrk="0" fontAlgn="base" hangingPunct="0">
              <a:spcBef>
                <a:spcPct val="0"/>
              </a:spcBef>
              <a:spcAft>
                <a:spcPct val="0"/>
              </a:spcAft>
              <a:tabLst>
                <a:tab pos="127000" algn="l"/>
                <a:tab pos="176213" algn="ctr"/>
              </a:tabLst>
              <a:defRPr>
                <a:solidFill>
                  <a:schemeClr val="tx1"/>
                </a:solidFill>
                <a:latin typeface="Arial" panose="020B0604020202020204" pitchFamily="34" charset="0"/>
              </a:defRPr>
            </a:lvl7pPr>
            <a:lvl8pPr eaLnBrk="0" fontAlgn="base" hangingPunct="0">
              <a:spcBef>
                <a:spcPct val="0"/>
              </a:spcBef>
              <a:spcAft>
                <a:spcPct val="0"/>
              </a:spcAft>
              <a:tabLst>
                <a:tab pos="127000" algn="l"/>
                <a:tab pos="176213" algn="ctr"/>
              </a:tabLst>
              <a:defRPr>
                <a:solidFill>
                  <a:schemeClr val="tx1"/>
                </a:solidFill>
                <a:latin typeface="Arial" panose="020B0604020202020204" pitchFamily="34" charset="0"/>
              </a:defRPr>
            </a:lvl8pPr>
            <a:lvl9pPr eaLnBrk="0" fontAlgn="base" hangingPunct="0">
              <a:spcBef>
                <a:spcPct val="0"/>
              </a:spcBef>
              <a:spcAft>
                <a:spcPct val="0"/>
              </a:spcAft>
              <a:tabLst>
                <a:tab pos="127000" algn="l"/>
                <a:tab pos="176213"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27000" algn="l"/>
                <a:tab pos="176213" algn="ctr"/>
              </a:tabLst>
            </a:pPr>
            <a:r>
              <a:rPr kumimoji="0" lang="ja-JP" altLang="ja-JP" sz="3600" b="1"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発災時安否確認表【様式２】</a:t>
            </a:r>
            <a:endParaRPr kumimoji="0" lang="ja-JP" altLang="ja-JP"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18276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594914-2EEC-08A7-9416-7163B56E4D41}"/>
              </a:ext>
            </a:extLst>
          </p:cNvPr>
          <p:cNvSpPr>
            <a:spLocks noGrp="1"/>
          </p:cNvSpPr>
          <p:nvPr>
            <p:ph type="title"/>
          </p:nvPr>
        </p:nvSpPr>
        <p:spPr>
          <a:xfrm>
            <a:off x="1804939" y="658583"/>
            <a:ext cx="8911687" cy="1280890"/>
          </a:xfrm>
        </p:spPr>
        <p:txBody>
          <a:bodyPr/>
          <a:lstStyle/>
          <a:p>
            <a:r>
              <a:rPr kumimoji="0" lang="ja-JP" altLang="ja-JP" sz="3600" b="1"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発災時安否確認表【様式</a:t>
            </a:r>
            <a:r>
              <a:rPr kumimoji="0" lang="ja-JP" altLang="en-US" sz="3600" b="1"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３</a:t>
            </a:r>
            <a:r>
              <a:rPr kumimoji="0" lang="ja-JP" altLang="ja-JP" sz="3600" b="1"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t>
            </a:r>
            <a:br>
              <a:rPr kumimoji="0" lang="ja-JP" altLang="ja-JP" sz="3600" b="0" i="0" u="none" strike="noStrike" cap="none" normalizeH="0" baseline="0" dirty="0">
                <a:ln>
                  <a:noFill/>
                </a:ln>
                <a:solidFill>
                  <a:schemeClr val="tx1"/>
                </a:solidFill>
                <a:effectLst/>
                <a:latin typeface="Arial" panose="020B0604020202020204" pitchFamily="34" charset="0"/>
              </a:rPr>
            </a:br>
            <a:endParaRPr kumimoji="1" lang="ja-JP" altLang="en-US" dirty="0"/>
          </a:p>
        </p:txBody>
      </p:sp>
      <p:graphicFrame>
        <p:nvGraphicFramePr>
          <p:cNvPr id="7" name="表 6">
            <a:extLst>
              <a:ext uri="{FF2B5EF4-FFF2-40B4-BE49-F238E27FC236}">
                <a16:creationId xmlns:a16="http://schemas.microsoft.com/office/drawing/2014/main" id="{91478F8F-23E6-A7E0-E6A6-3B0BB2A5D094}"/>
              </a:ext>
            </a:extLst>
          </p:cNvPr>
          <p:cNvGraphicFramePr>
            <a:graphicFrameLocks noGrp="1"/>
          </p:cNvGraphicFramePr>
          <p:nvPr>
            <p:extLst>
              <p:ext uri="{D42A27DB-BD31-4B8C-83A1-F6EECF244321}">
                <p14:modId xmlns:p14="http://schemas.microsoft.com/office/powerpoint/2010/main" val="2752365337"/>
              </p:ext>
            </p:extLst>
          </p:nvPr>
        </p:nvGraphicFramePr>
        <p:xfrm>
          <a:off x="1804939" y="1480455"/>
          <a:ext cx="8279840" cy="4946721"/>
        </p:xfrm>
        <a:graphic>
          <a:graphicData uri="http://schemas.openxmlformats.org/drawingml/2006/table">
            <a:tbl>
              <a:tblPr firstRow="1" firstCol="1" bandRow="1"/>
              <a:tblGrid>
                <a:gridCol w="1375620">
                  <a:extLst>
                    <a:ext uri="{9D8B030D-6E8A-4147-A177-3AD203B41FA5}">
                      <a16:colId xmlns:a16="http://schemas.microsoft.com/office/drawing/2014/main" val="4043425990"/>
                    </a:ext>
                  </a:extLst>
                </a:gridCol>
                <a:gridCol w="1375620">
                  <a:extLst>
                    <a:ext uri="{9D8B030D-6E8A-4147-A177-3AD203B41FA5}">
                      <a16:colId xmlns:a16="http://schemas.microsoft.com/office/drawing/2014/main" val="3367681919"/>
                    </a:ext>
                  </a:extLst>
                </a:gridCol>
                <a:gridCol w="1375620">
                  <a:extLst>
                    <a:ext uri="{9D8B030D-6E8A-4147-A177-3AD203B41FA5}">
                      <a16:colId xmlns:a16="http://schemas.microsoft.com/office/drawing/2014/main" val="2455150665"/>
                    </a:ext>
                  </a:extLst>
                </a:gridCol>
                <a:gridCol w="1237900">
                  <a:extLst>
                    <a:ext uri="{9D8B030D-6E8A-4147-A177-3AD203B41FA5}">
                      <a16:colId xmlns:a16="http://schemas.microsoft.com/office/drawing/2014/main" val="467604739"/>
                    </a:ext>
                  </a:extLst>
                </a:gridCol>
                <a:gridCol w="1237900">
                  <a:extLst>
                    <a:ext uri="{9D8B030D-6E8A-4147-A177-3AD203B41FA5}">
                      <a16:colId xmlns:a16="http://schemas.microsoft.com/office/drawing/2014/main" val="787040255"/>
                    </a:ext>
                  </a:extLst>
                </a:gridCol>
                <a:gridCol w="1677180">
                  <a:extLst>
                    <a:ext uri="{9D8B030D-6E8A-4147-A177-3AD203B41FA5}">
                      <a16:colId xmlns:a16="http://schemas.microsoft.com/office/drawing/2014/main" val="2973718266"/>
                    </a:ext>
                  </a:extLst>
                </a:gridCol>
              </a:tblGrid>
              <a:tr h="512612">
                <a:tc>
                  <a:txBody>
                    <a:bodyPr/>
                    <a:lstStyle/>
                    <a:p>
                      <a:pPr algn="ctr"/>
                      <a:r>
                        <a:rPr 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日付</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氏名</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避難先等</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本人の状況</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勤務状況</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備考</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8378994"/>
                  </a:ext>
                </a:extLst>
              </a:tr>
              <a:tr h="412939">
                <a:tc rowSpan="3">
                  <a:txBody>
                    <a:bodyPr/>
                    <a:lstStyle/>
                    <a:p>
                      <a:pPr algn="ctr">
                        <a:tabLst>
                          <a:tab pos="126365" algn="l"/>
                          <a:tab pos="175895" algn="ctr"/>
                        </a:tabLst>
                      </a:pPr>
                      <a:r>
                        <a:rPr lang="en-US" sz="280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tabLst>
                          <a:tab pos="126365" algn="l"/>
                          <a:tab pos="175895" algn="ctr"/>
                        </a:tabLst>
                      </a:pPr>
                      <a:r>
                        <a:rPr lang="en-US" sz="280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r>
                        <a:rPr lang="en-US" sz="140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40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居場所</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無事</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勤務可</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endParaRPr lang="ja-JP" sz="1400" kern="100" dirty="0">
                        <a:effectLst/>
                        <a:latin typeface="游明朝" panose="02020400000000000000" pitchFamily="18" charset="-128"/>
                        <a:ea typeface="游明朝" panose="02020400000000000000" pitchFamily="18"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6837525"/>
                  </a:ext>
                </a:extLst>
              </a:tr>
              <a:tr h="412939">
                <a:tc vMerge="1">
                  <a:txBody>
                    <a:bodyPr/>
                    <a:lstStyle/>
                    <a:p>
                      <a:endParaRPr kumimoji="1" lang="ja-JP" altLang="en-US"/>
                    </a:p>
                  </a:txBody>
                  <a:tcPr/>
                </a:tc>
                <a:tc vMerge="1">
                  <a:txBody>
                    <a:bodyPr/>
                    <a:lstStyle/>
                    <a:p>
                      <a:endParaRPr kumimoji="1" lang="ja-JP" altLang="en-US"/>
                    </a:p>
                  </a:txBody>
                  <a:tcPr/>
                </a:tc>
                <a:tc>
                  <a:txBody>
                    <a:bodyPr/>
                    <a:lstStyle/>
                    <a:p>
                      <a:endParaRPr lang="ja-JP" sz="1400" kern="100">
                        <a:effectLst/>
                        <a:latin typeface="游明朝" panose="02020400000000000000" pitchFamily="18" charset="-128"/>
                        <a:ea typeface="游明朝" panose="02020400000000000000" pitchFamily="18"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負傷</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勤務不可</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787602852"/>
                  </a:ext>
                </a:extLst>
              </a:tr>
              <a:tr h="412939">
                <a:tc vMerge="1">
                  <a:txBody>
                    <a:bodyPr/>
                    <a:lstStyle/>
                    <a:p>
                      <a:endParaRPr kumimoji="1" lang="ja-JP" altLang="en-US"/>
                    </a:p>
                  </a:txBody>
                  <a:tcPr/>
                </a:tc>
                <a:tc vMerge="1">
                  <a:txBody>
                    <a:bodyPr/>
                    <a:lstStyle/>
                    <a:p>
                      <a:endParaRPr kumimoji="1" lang="ja-JP" altLang="en-US"/>
                    </a:p>
                  </a:txBody>
                  <a:tcPr/>
                </a:tc>
                <a:tc>
                  <a:txBody>
                    <a:bodyPr/>
                    <a:lstStyle/>
                    <a:p>
                      <a:pPr algn="just"/>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不明・死亡</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勤務未定</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056017031"/>
                  </a:ext>
                </a:extLst>
              </a:tr>
              <a:tr h="412939">
                <a:tc rowSpan="3">
                  <a:txBody>
                    <a:bodyPr/>
                    <a:lstStyle/>
                    <a:p>
                      <a:pPr algn="ctr"/>
                      <a:r>
                        <a:rPr lang="en-US" sz="280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en-US" sz="2800" b="1"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r>
                        <a:rPr lang="en-US" sz="1400" b="1" kern="10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400" b="1" kern="10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居場所</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無事</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勤務可</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endParaRPr lang="ja-JP" sz="1400" kern="100">
                        <a:effectLst/>
                        <a:latin typeface="游明朝" panose="02020400000000000000" pitchFamily="18" charset="-128"/>
                        <a:ea typeface="游明朝" panose="02020400000000000000" pitchFamily="18"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514203"/>
                  </a:ext>
                </a:extLst>
              </a:tr>
              <a:tr h="412939">
                <a:tc vMerge="1">
                  <a:txBody>
                    <a:bodyPr/>
                    <a:lstStyle/>
                    <a:p>
                      <a:endParaRPr kumimoji="1" lang="ja-JP" altLang="en-US"/>
                    </a:p>
                  </a:txBody>
                  <a:tcPr/>
                </a:tc>
                <a:tc vMerge="1">
                  <a:txBody>
                    <a:bodyPr/>
                    <a:lstStyle/>
                    <a:p>
                      <a:endParaRPr kumimoji="1" lang="ja-JP" altLang="en-US"/>
                    </a:p>
                  </a:txBody>
                  <a:tcPr/>
                </a:tc>
                <a:tc>
                  <a:txBody>
                    <a:bodyPr/>
                    <a:lstStyle/>
                    <a:p>
                      <a:endParaRPr lang="ja-JP" sz="1400" kern="100">
                        <a:effectLst/>
                        <a:latin typeface="游明朝" panose="02020400000000000000" pitchFamily="18" charset="-128"/>
                        <a:ea typeface="游明朝" panose="02020400000000000000" pitchFamily="18"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負傷</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勤務不可</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351211413"/>
                  </a:ext>
                </a:extLst>
              </a:tr>
              <a:tr h="412939">
                <a:tc vMerge="1">
                  <a:txBody>
                    <a:bodyPr/>
                    <a:lstStyle/>
                    <a:p>
                      <a:endParaRPr kumimoji="1" lang="ja-JP" altLang="en-US"/>
                    </a:p>
                  </a:txBody>
                  <a:tcPr/>
                </a:tc>
                <a:tc vMerge="1">
                  <a:txBody>
                    <a:bodyPr/>
                    <a:lstStyle/>
                    <a:p>
                      <a:endParaRPr kumimoji="1" lang="ja-JP" altLang="en-US"/>
                    </a:p>
                  </a:txBody>
                  <a:tcPr/>
                </a:tc>
                <a:tc>
                  <a:txBody>
                    <a:bodyPr/>
                    <a:lstStyle/>
                    <a:p>
                      <a:pPr algn="just"/>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不明・死亡</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勤務未定</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446900016"/>
                  </a:ext>
                </a:extLst>
              </a:tr>
              <a:tr h="412939">
                <a:tc rowSpan="3">
                  <a:txBody>
                    <a:bodyPr/>
                    <a:lstStyle/>
                    <a:p>
                      <a:pPr algn="ctr"/>
                      <a:r>
                        <a:rPr lang="en-US" sz="280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en-US" sz="2800" b="1"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r>
                        <a:rPr lang="en-US" sz="140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40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居場所</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無事</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勤務可</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endParaRPr lang="ja-JP" sz="1400" kern="100">
                        <a:effectLst/>
                        <a:latin typeface="游明朝" panose="02020400000000000000" pitchFamily="18" charset="-128"/>
                        <a:ea typeface="游明朝" panose="02020400000000000000" pitchFamily="18"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719936"/>
                  </a:ext>
                </a:extLst>
              </a:tr>
              <a:tr h="412939">
                <a:tc vMerge="1">
                  <a:txBody>
                    <a:bodyPr/>
                    <a:lstStyle/>
                    <a:p>
                      <a:endParaRPr kumimoji="1" lang="ja-JP" altLang="en-US"/>
                    </a:p>
                  </a:txBody>
                  <a:tcPr/>
                </a:tc>
                <a:tc vMerge="1">
                  <a:txBody>
                    <a:bodyPr/>
                    <a:lstStyle/>
                    <a:p>
                      <a:endParaRPr kumimoji="1" lang="ja-JP" altLang="en-US"/>
                    </a:p>
                  </a:txBody>
                  <a:tcPr/>
                </a:tc>
                <a:tc>
                  <a:txBody>
                    <a:bodyPr/>
                    <a:lstStyle/>
                    <a:p>
                      <a:endParaRPr lang="ja-JP" sz="1400" kern="100">
                        <a:effectLst/>
                        <a:latin typeface="游明朝" panose="02020400000000000000" pitchFamily="18" charset="-128"/>
                        <a:ea typeface="游明朝" panose="02020400000000000000" pitchFamily="18"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負傷</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勤務不可</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532957348"/>
                  </a:ext>
                </a:extLst>
              </a:tr>
              <a:tr h="412939">
                <a:tc vMerge="1">
                  <a:txBody>
                    <a:bodyPr/>
                    <a:lstStyle/>
                    <a:p>
                      <a:endParaRPr kumimoji="1" lang="ja-JP" altLang="en-US"/>
                    </a:p>
                  </a:txBody>
                  <a:tcPr/>
                </a:tc>
                <a:tc vMerge="1">
                  <a:txBody>
                    <a:bodyPr/>
                    <a:lstStyle/>
                    <a:p>
                      <a:endParaRPr kumimoji="1" lang="ja-JP" altLang="en-US"/>
                    </a:p>
                  </a:txBody>
                  <a:tcPr/>
                </a:tc>
                <a:tc>
                  <a:txBody>
                    <a:bodyPr/>
                    <a:lstStyle/>
                    <a:p>
                      <a:pPr algn="just"/>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不明・死亡</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勤務未定</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688936508"/>
                  </a:ext>
                </a:extLst>
              </a:tr>
              <a:tr h="717658">
                <a:tc>
                  <a:txBody>
                    <a:bodyPr/>
                    <a:lstStyle/>
                    <a:p>
                      <a:pPr algn="just"/>
                      <a:r>
                        <a:rPr lang="en-US" sz="1400" b="1" kern="10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en-US" sz="1400" b="1" kern="100">
                          <a:effectLst/>
                          <a:latin typeface="游明朝" panose="02020400000000000000" pitchFamily="18" charset="-128"/>
                          <a:ea typeface="游明朝" panose="02020400000000000000" pitchFamily="18" charset="-128"/>
                          <a:cs typeface="Times New Roman" panose="02020603050405020304" pitchFamily="18" charset="0"/>
                        </a:rPr>
                        <a:t>/</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1400" kern="100">
                        <a:effectLst/>
                        <a:latin typeface="游明朝" panose="02020400000000000000" pitchFamily="18" charset="-128"/>
                        <a:ea typeface="游明朝" panose="02020400000000000000" pitchFamily="18"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居場所</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無事</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b="1" kern="100">
                          <a:effectLst/>
                          <a:latin typeface="游明朝" panose="02020400000000000000" pitchFamily="18" charset="-128"/>
                          <a:ea typeface="游明朝" panose="02020400000000000000" pitchFamily="18" charset="-128"/>
                          <a:cs typeface="Times New Roman" panose="02020603050405020304" pitchFamily="18" charset="0"/>
                        </a:rPr>
                        <a:t>勤務可</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1400" kern="100" dirty="0">
                        <a:effectLst/>
                        <a:latin typeface="游明朝" panose="02020400000000000000" pitchFamily="18" charset="-128"/>
                        <a:ea typeface="游明朝" panose="02020400000000000000" pitchFamily="18"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0070081"/>
                  </a:ext>
                </a:extLst>
              </a:tr>
            </a:tbl>
          </a:graphicData>
        </a:graphic>
      </p:graphicFrame>
    </p:spTree>
    <p:extLst>
      <p:ext uri="{BB962C8B-B14F-4D97-AF65-F5344CB8AC3E}">
        <p14:creationId xmlns:p14="http://schemas.microsoft.com/office/powerpoint/2010/main" val="2219656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90CBAB-8188-2FC1-862E-3D317D567B2F}"/>
              </a:ext>
            </a:extLst>
          </p:cNvPr>
          <p:cNvSpPr>
            <a:spLocks noGrp="1"/>
          </p:cNvSpPr>
          <p:nvPr>
            <p:ph type="title"/>
          </p:nvPr>
        </p:nvSpPr>
        <p:spPr>
          <a:xfrm>
            <a:off x="1918010" y="595081"/>
            <a:ext cx="8911687" cy="805547"/>
          </a:xfrm>
        </p:spPr>
        <p:txBody>
          <a:bodyPr>
            <a:normAutofit/>
          </a:bodyPr>
          <a:lstStyle/>
          <a:p>
            <a:r>
              <a:rPr lang="ja-JP" altLang="en-US" dirty="0"/>
              <a:t>緊急時の対応</a:t>
            </a:r>
            <a:r>
              <a:rPr lang="en-US" altLang="ja-JP" sz="3600" dirty="0"/>
              <a:t>-</a:t>
            </a:r>
            <a:r>
              <a:rPr lang="ja-JP" altLang="en-US" dirty="0"/>
              <a:t>６</a:t>
            </a:r>
            <a:r>
              <a:rPr lang="ja-JP" altLang="en-US" sz="3600" dirty="0"/>
              <a:t>　職員の参集基準</a:t>
            </a:r>
            <a:endParaRPr kumimoji="1" lang="ja-JP" altLang="en-US" dirty="0"/>
          </a:p>
        </p:txBody>
      </p:sp>
      <p:graphicFrame>
        <p:nvGraphicFramePr>
          <p:cNvPr id="5" name="表 4">
            <a:extLst>
              <a:ext uri="{FF2B5EF4-FFF2-40B4-BE49-F238E27FC236}">
                <a16:creationId xmlns:a16="http://schemas.microsoft.com/office/drawing/2014/main" id="{1205D60E-0C79-F082-C7C4-47FF3E5BB89F}"/>
              </a:ext>
            </a:extLst>
          </p:cNvPr>
          <p:cNvGraphicFramePr>
            <a:graphicFrameLocks noGrp="1"/>
          </p:cNvGraphicFramePr>
          <p:nvPr>
            <p:extLst>
              <p:ext uri="{D42A27DB-BD31-4B8C-83A1-F6EECF244321}">
                <p14:modId xmlns:p14="http://schemas.microsoft.com/office/powerpoint/2010/main" val="777828468"/>
              </p:ext>
            </p:extLst>
          </p:nvPr>
        </p:nvGraphicFramePr>
        <p:xfrm>
          <a:off x="1532752" y="1306285"/>
          <a:ext cx="10354448" cy="5268686"/>
        </p:xfrm>
        <a:graphic>
          <a:graphicData uri="http://schemas.openxmlformats.org/drawingml/2006/table">
            <a:tbl>
              <a:tblPr firstRow="1" firstCol="1" bandRow="1">
                <a:tableStyleId>{5C22544A-7EE6-4342-B048-85BDC9FD1C3A}</a:tableStyleId>
              </a:tblPr>
              <a:tblGrid>
                <a:gridCol w="1671324">
                  <a:extLst>
                    <a:ext uri="{9D8B030D-6E8A-4147-A177-3AD203B41FA5}">
                      <a16:colId xmlns:a16="http://schemas.microsoft.com/office/drawing/2014/main" val="716380622"/>
                    </a:ext>
                  </a:extLst>
                </a:gridCol>
                <a:gridCol w="4503010">
                  <a:extLst>
                    <a:ext uri="{9D8B030D-6E8A-4147-A177-3AD203B41FA5}">
                      <a16:colId xmlns:a16="http://schemas.microsoft.com/office/drawing/2014/main" val="1272295851"/>
                    </a:ext>
                  </a:extLst>
                </a:gridCol>
                <a:gridCol w="4180114">
                  <a:extLst>
                    <a:ext uri="{9D8B030D-6E8A-4147-A177-3AD203B41FA5}">
                      <a16:colId xmlns:a16="http://schemas.microsoft.com/office/drawing/2014/main" val="3882549881"/>
                    </a:ext>
                  </a:extLst>
                </a:gridCol>
              </a:tblGrid>
              <a:tr h="482032">
                <a:tc>
                  <a:txBody>
                    <a:bodyPr/>
                    <a:lstStyle/>
                    <a:p>
                      <a:pPr algn="ctr"/>
                      <a:r>
                        <a:rPr lang="ja-JP" sz="1600" b="1" kern="100" dirty="0">
                          <a:effectLst/>
                        </a:rPr>
                        <a:t>参集方法</a:t>
                      </a:r>
                      <a:endPar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ja-JP" sz="1600" b="1" kern="100" dirty="0">
                          <a:effectLst/>
                        </a:rPr>
                        <a:t>指示等による参集</a:t>
                      </a:r>
                      <a:endPar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ja-JP" sz="1600" b="1" kern="100" dirty="0">
                          <a:effectLst/>
                        </a:rPr>
                        <a:t>自動参集</a:t>
                      </a:r>
                      <a:endPar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497071759"/>
                  </a:ext>
                </a:extLst>
              </a:tr>
              <a:tr h="1814710">
                <a:tc>
                  <a:txBody>
                    <a:bodyPr/>
                    <a:lstStyle/>
                    <a:p>
                      <a:pPr algn="just"/>
                      <a:r>
                        <a:rPr lang="ja-JP" sz="1600" b="1" kern="100" dirty="0">
                          <a:effectLst/>
                        </a:rPr>
                        <a:t>判断基準</a:t>
                      </a:r>
                      <a:endPar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2000" kern="100" dirty="0">
                          <a:effectLst/>
                        </a:rPr>
                        <a:t>甚大な被害さ発生すると推測される場合。</a:t>
                      </a:r>
                      <a:br>
                        <a:rPr lang="en-US" sz="2000" kern="100" dirty="0">
                          <a:effectLst/>
                        </a:rPr>
                      </a:br>
                      <a:r>
                        <a:rPr lang="ja-JP" sz="2000" kern="100" dirty="0">
                          <a:effectLst/>
                        </a:rPr>
                        <a:t>・大雨特別警報や土砂災害、洪水警報等が発表され、事業所や周辺地域の被害状況が確認できた場合。</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2000" kern="100" dirty="0">
                          <a:effectLst/>
                        </a:rPr>
                        <a:t>甚大な被害が生じた場合。</a:t>
                      </a:r>
                      <a:br>
                        <a:rPr lang="en-US" sz="2000" kern="100" dirty="0">
                          <a:effectLst/>
                        </a:rPr>
                      </a:br>
                      <a:br>
                        <a:rPr lang="en-US" sz="2000" kern="100" dirty="0">
                          <a:effectLst/>
                        </a:rPr>
                      </a:br>
                      <a:r>
                        <a:rPr lang="ja-JP" sz="2000" kern="100" dirty="0">
                          <a:effectLst/>
                        </a:rPr>
                        <a:t>・震度６弱以上の地震や豪雨災害等が発生し、事業所に被害が及んでいる場合。</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580821900"/>
                  </a:ext>
                </a:extLst>
              </a:tr>
              <a:tr h="1320865">
                <a:tc>
                  <a:txBody>
                    <a:bodyPr/>
                    <a:lstStyle/>
                    <a:p>
                      <a:pPr algn="just"/>
                      <a:r>
                        <a:rPr lang="ja-JP" sz="1600" b="1" kern="100" dirty="0">
                          <a:effectLst/>
                        </a:rPr>
                        <a:t>地震</a:t>
                      </a:r>
                      <a:endPar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2000" kern="100" dirty="0">
                          <a:effectLst/>
                        </a:rPr>
                        <a:t>・町内や事業所周辺地域で震度５弱以下の地震が発生し事業所や周辺地域の被害が予測される場合。</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l"/>
                      <a:r>
                        <a:rPr lang="ja-JP" sz="2000" kern="100" dirty="0">
                          <a:effectLst/>
                        </a:rPr>
                        <a:t>・町域内で震度</a:t>
                      </a:r>
                      <a:r>
                        <a:rPr lang="en-US" sz="2000" kern="100" dirty="0">
                          <a:effectLst/>
                        </a:rPr>
                        <a:t>6</a:t>
                      </a:r>
                      <a:r>
                        <a:rPr lang="ja-JP" sz="2000" kern="100" dirty="0">
                          <a:effectLst/>
                        </a:rPr>
                        <a:t>弱以上の地震が生した場合。</a:t>
                      </a:r>
                      <a:br>
                        <a:rPr lang="en-US" sz="2000" kern="100" dirty="0">
                          <a:effectLst/>
                        </a:rPr>
                      </a:br>
                      <a:r>
                        <a:rPr lang="ja-JP" sz="2000" kern="100" dirty="0">
                          <a:effectLst/>
                        </a:rPr>
                        <a:t>・町域内で震度</a:t>
                      </a:r>
                      <a:r>
                        <a:rPr lang="en-US" sz="2000" kern="100" dirty="0">
                          <a:effectLst/>
                        </a:rPr>
                        <a:t>5</a:t>
                      </a:r>
                      <a:r>
                        <a:rPr lang="ja-JP" sz="2000" kern="100" dirty="0">
                          <a:effectLst/>
                        </a:rPr>
                        <a:t>弱以下の地震が発生し甚大な被害が生じた場合。</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449003437"/>
                  </a:ext>
                </a:extLst>
              </a:tr>
              <a:tr h="1651079">
                <a:tc>
                  <a:txBody>
                    <a:bodyPr/>
                    <a:lstStyle/>
                    <a:p>
                      <a:pPr algn="just"/>
                      <a:r>
                        <a:rPr lang="ja-JP" sz="1600" b="1" kern="100" dirty="0">
                          <a:effectLst/>
                        </a:rPr>
                        <a:t>水害</a:t>
                      </a:r>
                      <a:endParaRPr lang="ja-JP" sz="16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2000" kern="100" dirty="0">
                          <a:effectLst/>
                        </a:rPr>
                        <a:t>・大雨、洪水、暴風雨等の特別警報が発令され、筑後川の氾濫や事業所所在地域で浸水等の被害が予測される場合。</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2000" kern="100" dirty="0">
                          <a:effectLst/>
                        </a:rPr>
                        <a:t>町域内で風水害による甚大な被害が発生し、または発生する恐れがある場合。</a:t>
                      </a:r>
                      <a:br>
                        <a:rPr lang="en-US" sz="2000" kern="100" dirty="0">
                          <a:effectLst/>
                        </a:rPr>
                      </a:br>
                      <a:r>
                        <a:rPr lang="ja-JP" sz="2000" kern="100" dirty="0">
                          <a:effectLst/>
                        </a:rPr>
                        <a:t>大雨。暴風・大雪の特別警報が発表された場合。</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703365052"/>
                  </a:ext>
                </a:extLst>
              </a:tr>
            </a:tbl>
          </a:graphicData>
        </a:graphic>
      </p:graphicFrame>
    </p:spTree>
    <p:extLst>
      <p:ext uri="{BB962C8B-B14F-4D97-AF65-F5344CB8AC3E}">
        <p14:creationId xmlns:p14="http://schemas.microsoft.com/office/powerpoint/2010/main" val="4114697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4820508" y="-1714500"/>
            <a:ext cx="22054687" cy="10287000"/>
          </a:xfrm>
          <a:prstGeom prst="rect">
            <a:avLst/>
          </a:prstGeom>
        </p:spPr>
      </p:pic>
    </p:spTree>
    <p:extLst>
      <p:ext uri="{BB962C8B-B14F-4D97-AF65-F5344CB8AC3E}">
        <p14:creationId xmlns:p14="http://schemas.microsoft.com/office/powerpoint/2010/main" val="3833406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9B7F40-5057-A3A5-63B2-0B293AD015E6}"/>
              </a:ext>
            </a:extLst>
          </p:cNvPr>
          <p:cNvSpPr>
            <a:spLocks noGrp="1"/>
          </p:cNvSpPr>
          <p:nvPr>
            <p:ph type="title"/>
          </p:nvPr>
        </p:nvSpPr>
        <p:spPr>
          <a:xfrm>
            <a:off x="2244582" y="696682"/>
            <a:ext cx="8911687" cy="1280890"/>
          </a:xfrm>
        </p:spPr>
        <p:txBody>
          <a:bodyPr/>
          <a:lstStyle/>
          <a:p>
            <a:r>
              <a:rPr lang="ja-JP" altLang="en-US" dirty="0"/>
              <a:t>緊急時の対応</a:t>
            </a:r>
            <a:r>
              <a:rPr lang="en-US" altLang="ja-JP" sz="3600" dirty="0"/>
              <a:t>-</a:t>
            </a:r>
            <a:r>
              <a:rPr lang="ja-JP" altLang="en-US" sz="3600" dirty="0"/>
              <a:t>８</a:t>
            </a:r>
            <a:r>
              <a:rPr lang="ja-JP" altLang="en-US" dirty="0"/>
              <a:t>　重要業務の継続</a:t>
            </a:r>
            <a:r>
              <a:rPr lang="ja-JP" altLang="en-US" sz="3600" dirty="0"/>
              <a:t>　</a:t>
            </a:r>
            <a:endParaRPr kumimoji="1" lang="ja-JP" altLang="en-US" dirty="0"/>
          </a:p>
        </p:txBody>
      </p:sp>
      <p:graphicFrame>
        <p:nvGraphicFramePr>
          <p:cNvPr id="4" name="表 3">
            <a:extLst>
              <a:ext uri="{FF2B5EF4-FFF2-40B4-BE49-F238E27FC236}">
                <a16:creationId xmlns:a16="http://schemas.microsoft.com/office/drawing/2014/main" id="{6CD14FAC-FA97-9A67-51E6-8ABE5BD882ED}"/>
              </a:ext>
            </a:extLst>
          </p:cNvPr>
          <p:cNvGraphicFramePr>
            <a:graphicFrameLocks noGrp="1"/>
          </p:cNvGraphicFramePr>
          <p:nvPr>
            <p:extLst>
              <p:ext uri="{D42A27DB-BD31-4B8C-83A1-F6EECF244321}">
                <p14:modId xmlns:p14="http://schemas.microsoft.com/office/powerpoint/2010/main" val="863232948"/>
              </p:ext>
            </p:extLst>
          </p:nvPr>
        </p:nvGraphicFramePr>
        <p:xfrm>
          <a:off x="1565592" y="1392827"/>
          <a:ext cx="9662186" cy="5201405"/>
        </p:xfrm>
        <a:graphic>
          <a:graphicData uri="http://schemas.openxmlformats.org/drawingml/2006/table">
            <a:tbl>
              <a:tblPr firstRow="1" firstCol="1" bandRow="1">
                <a:tableStyleId>{5C22544A-7EE6-4342-B048-85BDC9FD1C3A}</a:tableStyleId>
              </a:tblPr>
              <a:tblGrid>
                <a:gridCol w="1366170">
                  <a:extLst>
                    <a:ext uri="{9D8B030D-6E8A-4147-A177-3AD203B41FA5}">
                      <a16:colId xmlns:a16="http://schemas.microsoft.com/office/drawing/2014/main" val="2485993302"/>
                    </a:ext>
                  </a:extLst>
                </a:gridCol>
                <a:gridCol w="1994256">
                  <a:extLst>
                    <a:ext uri="{9D8B030D-6E8A-4147-A177-3AD203B41FA5}">
                      <a16:colId xmlns:a16="http://schemas.microsoft.com/office/drawing/2014/main" val="3841169061"/>
                    </a:ext>
                  </a:extLst>
                </a:gridCol>
                <a:gridCol w="1994256">
                  <a:extLst>
                    <a:ext uri="{9D8B030D-6E8A-4147-A177-3AD203B41FA5}">
                      <a16:colId xmlns:a16="http://schemas.microsoft.com/office/drawing/2014/main" val="450567444"/>
                    </a:ext>
                  </a:extLst>
                </a:gridCol>
                <a:gridCol w="1994256">
                  <a:extLst>
                    <a:ext uri="{9D8B030D-6E8A-4147-A177-3AD203B41FA5}">
                      <a16:colId xmlns:a16="http://schemas.microsoft.com/office/drawing/2014/main" val="1284368499"/>
                    </a:ext>
                  </a:extLst>
                </a:gridCol>
                <a:gridCol w="2313248">
                  <a:extLst>
                    <a:ext uri="{9D8B030D-6E8A-4147-A177-3AD203B41FA5}">
                      <a16:colId xmlns:a16="http://schemas.microsoft.com/office/drawing/2014/main" val="3307116531"/>
                    </a:ext>
                  </a:extLst>
                </a:gridCol>
              </a:tblGrid>
              <a:tr h="441255">
                <a:tc>
                  <a:txBody>
                    <a:bodyPr/>
                    <a:lstStyle/>
                    <a:p>
                      <a:pPr algn="just"/>
                      <a:r>
                        <a:rPr lang="ja-JP" sz="1600" kern="100">
                          <a:effectLst/>
                        </a:rPr>
                        <a:t>経過目安</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ja-JP" sz="1600" kern="100">
                          <a:effectLst/>
                        </a:rPr>
                        <a:t>発災後</a:t>
                      </a:r>
                      <a:r>
                        <a:rPr lang="en-US" sz="1600" kern="100">
                          <a:effectLst/>
                        </a:rPr>
                        <a:t>6</a:t>
                      </a:r>
                      <a:r>
                        <a:rPr lang="ja-JP" sz="1600" kern="100">
                          <a:effectLst/>
                        </a:rPr>
                        <a:t>時間</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ja-JP" sz="1600" kern="100">
                          <a:effectLst/>
                        </a:rPr>
                        <a:t>発災後１日</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ja-JP" sz="1600" kern="100">
                          <a:effectLst/>
                        </a:rPr>
                        <a:t>発災後</a:t>
                      </a:r>
                      <a:r>
                        <a:rPr lang="en-US" sz="1600" kern="100">
                          <a:effectLst/>
                        </a:rPr>
                        <a:t>2</a:t>
                      </a:r>
                      <a:r>
                        <a:rPr lang="ja-JP" sz="1600" kern="100">
                          <a:effectLst/>
                        </a:rPr>
                        <a:t>日</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ja-JP" sz="1600" kern="100">
                          <a:effectLst/>
                        </a:rPr>
                        <a:t>発災後</a:t>
                      </a:r>
                      <a:r>
                        <a:rPr lang="en-US" sz="1600" kern="100">
                          <a:effectLst/>
                        </a:rPr>
                        <a:t>3</a:t>
                      </a:r>
                      <a:r>
                        <a:rPr lang="ja-JP" sz="1600" kern="100">
                          <a:effectLst/>
                        </a:rPr>
                        <a:t>日以降</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4287664663"/>
                  </a:ext>
                </a:extLst>
              </a:tr>
              <a:tr h="441255">
                <a:tc>
                  <a:txBody>
                    <a:bodyPr/>
                    <a:lstStyle/>
                    <a:p>
                      <a:pPr algn="just"/>
                      <a:r>
                        <a:rPr lang="ja-JP" sz="1600" kern="100">
                          <a:effectLst/>
                        </a:rPr>
                        <a:t>出勤率</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US" sz="2000" kern="100" dirty="0">
                          <a:effectLst/>
                        </a:rPr>
                        <a:t>30%</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US" sz="2000" kern="100">
                          <a:effectLst/>
                        </a:rPr>
                        <a:t>50%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US" sz="2000" kern="100">
                          <a:effectLst/>
                        </a:rPr>
                        <a:t>70%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US" sz="2000" kern="100">
                          <a:effectLst/>
                        </a:rPr>
                        <a:t>90%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682166098"/>
                  </a:ext>
                </a:extLst>
              </a:tr>
              <a:tr h="617756">
                <a:tc>
                  <a:txBody>
                    <a:bodyPr/>
                    <a:lstStyle/>
                    <a:p>
                      <a:pPr algn="just"/>
                      <a:r>
                        <a:rPr lang="ja-JP" sz="1600" kern="100">
                          <a:effectLst/>
                        </a:rPr>
                        <a:t>非常食在庫量</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US" sz="2000" kern="100" dirty="0">
                          <a:effectLst/>
                        </a:rPr>
                        <a:t>100%</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US" sz="2000" kern="100">
                          <a:effectLst/>
                        </a:rPr>
                        <a:t>70%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US" sz="2000" kern="100">
                          <a:effectLst/>
                        </a:rPr>
                        <a:t>30%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US" sz="2000" kern="100">
                          <a:effectLst/>
                        </a:rPr>
                        <a:t>10%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169390142"/>
                  </a:ext>
                </a:extLst>
              </a:tr>
              <a:tr h="617756">
                <a:tc>
                  <a:txBody>
                    <a:bodyPr/>
                    <a:lstStyle/>
                    <a:p>
                      <a:pPr algn="just"/>
                      <a:r>
                        <a:rPr lang="ja-JP" sz="1600" kern="100">
                          <a:effectLst/>
                        </a:rPr>
                        <a:t>ライフライン</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ja-JP" sz="2000" kern="100">
                          <a:effectLst/>
                        </a:rPr>
                        <a:t>停電・断水</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ja-JP" sz="2000" kern="100" dirty="0">
                          <a:effectLst/>
                        </a:rPr>
                        <a:t>停電・断水</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ja-JP" sz="2000" kern="100">
                          <a:effectLst/>
                        </a:rPr>
                        <a:t>停電・断水</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ja-JP" sz="2000" kern="100">
                          <a:effectLst/>
                        </a:rPr>
                        <a:t>断水</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650456821"/>
                  </a:ext>
                </a:extLst>
              </a:tr>
              <a:tr h="3083383">
                <a:tc>
                  <a:txBody>
                    <a:bodyPr/>
                    <a:lstStyle/>
                    <a:p>
                      <a:pPr algn="just"/>
                      <a:r>
                        <a:rPr lang="ja-JP" sz="1600" kern="100" dirty="0">
                          <a:effectLst/>
                        </a:rPr>
                        <a:t>業務基準</a:t>
                      </a:r>
                      <a:r>
                        <a:rPr lang="en-US" sz="1600" kern="100" dirty="0">
                          <a:effectLst/>
                        </a:rPr>
                        <a:t>(</a:t>
                      </a:r>
                      <a:r>
                        <a:rPr lang="ja-JP" sz="1600" kern="100" dirty="0">
                          <a:effectLst/>
                        </a:rPr>
                        <a:t>内容</a:t>
                      </a:r>
                      <a:r>
                        <a:rPr lang="en-US" sz="1600" kern="100" dirty="0">
                          <a:effectLst/>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l"/>
                      <a:r>
                        <a:rPr lang="ja-JP" sz="2000" kern="100" dirty="0">
                          <a:effectLst/>
                        </a:rPr>
                        <a:t>・職員の安否確認</a:t>
                      </a:r>
                      <a:br>
                        <a:rPr lang="en-US" sz="2000" kern="100" dirty="0">
                          <a:effectLst/>
                        </a:rPr>
                      </a:br>
                      <a:r>
                        <a:rPr lang="ja-JP" sz="2000" kern="100" dirty="0">
                          <a:effectLst/>
                        </a:rPr>
                        <a:t>・利用者の安否確認</a:t>
                      </a:r>
                      <a:br>
                        <a:rPr lang="en-US" sz="2000" kern="100" dirty="0">
                          <a:effectLst/>
                        </a:rPr>
                      </a:br>
                      <a:br>
                        <a:rPr lang="en-US" sz="2000" kern="100" dirty="0">
                          <a:effectLst/>
                        </a:rPr>
                      </a:br>
                      <a:r>
                        <a:rPr lang="ja-JP" sz="2000" kern="100" dirty="0">
                          <a:effectLst/>
                        </a:rPr>
                        <a:t>※通常業務は行わない。</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l"/>
                      <a:r>
                        <a:rPr lang="ja-JP" sz="2000" kern="100" dirty="0">
                          <a:effectLst/>
                        </a:rPr>
                        <a:t>・職員の安否確認</a:t>
                      </a:r>
                      <a:br>
                        <a:rPr lang="en-US" sz="2000" kern="100" dirty="0">
                          <a:effectLst/>
                        </a:rPr>
                      </a:br>
                      <a:r>
                        <a:rPr lang="ja-JP" sz="2000" kern="100" dirty="0">
                          <a:effectLst/>
                        </a:rPr>
                        <a:t>・利用者の安否確認</a:t>
                      </a:r>
                      <a:br>
                        <a:rPr lang="en-US" sz="2000" kern="100" dirty="0">
                          <a:effectLst/>
                        </a:rPr>
                      </a:br>
                      <a:br>
                        <a:rPr lang="en-US" sz="2000" kern="100" dirty="0">
                          <a:effectLst/>
                        </a:rPr>
                      </a:br>
                      <a:r>
                        <a:rPr lang="ja-JP" sz="2000" kern="100" dirty="0">
                          <a:effectLst/>
                        </a:rPr>
                        <a:t>※通常業務は行わない。</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l"/>
                      <a:r>
                        <a:rPr lang="ja-JP" sz="2000" kern="100" dirty="0">
                          <a:effectLst/>
                        </a:rPr>
                        <a:t>・職員の安否確認</a:t>
                      </a:r>
                      <a:br>
                        <a:rPr lang="en-US" sz="2000" kern="100" dirty="0">
                          <a:effectLst/>
                        </a:rPr>
                      </a:br>
                      <a:r>
                        <a:rPr lang="ja-JP" sz="2000" kern="100" dirty="0">
                          <a:effectLst/>
                        </a:rPr>
                        <a:t>・利用者に対しアセスメントを行い、優先順位に応じて可能な範囲でケアマネジメント</a:t>
                      </a:r>
                      <a:r>
                        <a:rPr lang="en-US" sz="2000" kern="100" dirty="0">
                          <a:effectLst/>
                        </a:rPr>
                        <a:t>(</a:t>
                      </a:r>
                      <a:r>
                        <a:rPr lang="ja-JP" sz="2000" kern="100" dirty="0">
                          <a:effectLst/>
                        </a:rPr>
                        <a:t>サービス調整</a:t>
                      </a:r>
                      <a:r>
                        <a:rPr lang="en-US" sz="2000" kern="100" dirty="0">
                          <a:effectLst/>
                        </a:rPr>
                        <a:t>)</a:t>
                      </a:r>
                      <a:r>
                        <a:rPr lang="ja-JP" sz="2000" kern="100" dirty="0">
                          <a:effectLst/>
                        </a:rPr>
                        <a:t>を行う。</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l"/>
                      <a:r>
                        <a:rPr lang="ja-JP" sz="2000" kern="100" dirty="0">
                          <a:effectLst/>
                        </a:rPr>
                        <a:t>・通常業務に近づける。</a:t>
                      </a:r>
                      <a:br>
                        <a:rPr lang="en-US" sz="2000" kern="100" dirty="0">
                          <a:effectLst/>
                        </a:rPr>
                      </a:br>
                      <a:r>
                        <a:rPr lang="ja-JP" sz="2000" kern="100" dirty="0">
                          <a:effectLst/>
                        </a:rPr>
                        <a:t>・安全を確保し避難先等への訪問を行い実態把握に努める。</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999152923"/>
                  </a:ext>
                </a:extLst>
              </a:tr>
            </a:tbl>
          </a:graphicData>
        </a:graphic>
      </p:graphicFrame>
    </p:spTree>
    <p:extLst>
      <p:ext uri="{BB962C8B-B14F-4D97-AF65-F5344CB8AC3E}">
        <p14:creationId xmlns:p14="http://schemas.microsoft.com/office/powerpoint/2010/main" val="1137171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5F8823-9437-A377-A81C-D9B40AD4A9B1}"/>
              </a:ext>
            </a:extLst>
          </p:cNvPr>
          <p:cNvSpPr>
            <a:spLocks noGrp="1"/>
          </p:cNvSpPr>
          <p:nvPr>
            <p:ph type="title"/>
          </p:nvPr>
        </p:nvSpPr>
        <p:spPr>
          <a:xfrm>
            <a:off x="2039009" y="676864"/>
            <a:ext cx="8911687" cy="1280890"/>
          </a:xfrm>
        </p:spPr>
        <p:txBody>
          <a:bodyPr/>
          <a:lstStyle/>
          <a:p>
            <a:r>
              <a:rPr lang="ja-JP" altLang="en-US" dirty="0"/>
              <a:t>他施設との連携</a:t>
            </a:r>
            <a:r>
              <a:rPr lang="en-US" altLang="ja-JP" sz="3600" dirty="0"/>
              <a:t>-</a:t>
            </a:r>
            <a:r>
              <a:rPr lang="ja-JP" altLang="en-US" sz="3600" dirty="0"/>
              <a:t>１　連携先との協議</a:t>
            </a:r>
            <a:endParaRPr kumimoji="1" lang="ja-JP" altLang="en-US" dirty="0"/>
          </a:p>
        </p:txBody>
      </p:sp>
      <p:sp>
        <p:nvSpPr>
          <p:cNvPr id="3" name="コンテンツ プレースホルダー 2">
            <a:extLst>
              <a:ext uri="{FF2B5EF4-FFF2-40B4-BE49-F238E27FC236}">
                <a16:creationId xmlns:a16="http://schemas.microsoft.com/office/drawing/2014/main" id="{A9E6E03B-0799-2C8C-05D6-1B153DAAAD30}"/>
              </a:ext>
            </a:extLst>
          </p:cNvPr>
          <p:cNvSpPr>
            <a:spLocks noGrp="1"/>
          </p:cNvSpPr>
          <p:nvPr>
            <p:ph idx="1"/>
          </p:nvPr>
        </p:nvSpPr>
        <p:spPr>
          <a:xfrm>
            <a:off x="1638300" y="1957754"/>
            <a:ext cx="8915400" cy="3777622"/>
          </a:xfrm>
        </p:spPr>
        <p:txBody>
          <a:bodyPr>
            <a:normAutofit/>
          </a:bodyPr>
          <a:lstStyle/>
          <a:p>
            <a:pPr indent="0" algn="just">
              <a:buNone/>
            </a:pPr>
            <a:r>
              <a:rPr lang="ja-JP" altLang="ja-JP" sz="28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災害発生等で、当事業所だけで事業継続が困難な場合は、他地域包括支援センターと相互支援の連携内容を協議する。また、協議後は連携協定を締結し発災時の事業継続と早期復旧に努める。</a:t>
            </a:r>
            <a:endParaRPr lang="en-US" altLang="ja-JP" sz="28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0" algn="just">
              <a:buNone/>
            </a:pPr>
            <a:endParaRPr lang="en-US" altLang="ja-JP" sz="28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0" algn="just">
              <a:buNone/>
            </a:pPr>
            <a:r>
              <a:rPr lang="ja-JP" altLang="en-US" sz="28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継続的な協議が必要</a:t>
            </a:r>
            <a:endParaRPr lang="ja-JP" altLang="ja-JP" sz="28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2085407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E5566A2-6C42-2288-A9BE-856FA1D756B2}"/>
              </a:ext>
            </a:extLst>
          </p:cNvPr>
          <p:cNvSpPr>
            <a:spLocks noGrp="1"/>
          </p:cNvSpPr>
          <p:nvPr>
            <p:ph idx="1"/>
          </p:nvPr>
        </p:nvSpPr>
        <p:spPr>
          <a:xfrm>
            <a:off x="1727566" y="2643553"/>
            <a:ext cx="10018957" cy="5348653"/>
          </a:xfrm>
        </p:spPr>
        <p:txBody>
          <a:bodyPr/>
          <a:lstStyle/>
          <a:p>
            <a:pPr marL="0" indent="0" algn="just">
              <a:buNone/>
            </a:pPr>
            <a:r>
              <a:rPr lang="ja-JP" altLang="ja-JP" sz="28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発災時や長期化する被災状況に応じて、</a:t>
            </a:r>
            <a:r>
              <a:rPr lang="ja-JP" altLang="ja-JP" sz="28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「〇〇〇町社会福祉協議会　災害ボランティアセンター」</a:t>
            </a:r>
            <a:r>
              <a:rPr lang="ja-JP" altLang="ja-JP" sz="28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と連携を図り、利用者や地域住民の支援を行っていく。また、近隣の社会福祉法人との連携体制を構築していく。</a:t>
            </a:r>
          </a:p>
          <a:p>
            <a:pPr marL="0" indent="0" algn="just">
              <a:buNone/>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endParaRPr kumimoji="1" lang="ja-JP" altLang="en-US" dirty="0"/>
          </a:p>
        </p:txBody>
      </p:sp>
      <p:sp>
        <p:nvSpPr>
          <p:cNvPr id="4" name="タイトル 1">
            <a:extLst>
              <a:ext uri="{FF2B5EF4-FFF2-40B4-BE49-F238E27FC236}">
                <a16:creationId xmlns:a16="http://schemas.microsoft.com/office/drawing/2014/main" id="{B1C5AE2C-4F79-55BF-8F94-D3226F5B94A7}"/>
              </a:ext>
            </a:extLst>
          </p:cNvPr>
          <p:cNvSpPr>
            <a:spLocks noGrp="1"/>
          </p:cNvSpPr>
          <p:nvPr>
            <p:ph type="title"/>
          </p:nvPr>
        </p:nvSpPr>
        <p:spPr>
          <a:xfrm>
            <a:off x="2039009" y="676864"/>
            <a:ext cx="8911687" cy="1280890"/>
          </a:xfrm>
        </p:spPr>
        <p:txBody>
          <a:bodyPr/>
          <a:lstStyle/>
          <a:p>
            <a:r>
              <a:rPr lang="ja-JP" altLang="en-US" dirty="0"/>
              <a:t>他施設との連携</a:t>
            </a:r>
            <a:r>
              <a:rPr lang="en-US" altLang="ja-JP" sz="3600" dirty="0"/>
              <a:t>-</a:t>
            </a:r>
            <a:r>
              <a:rPr lang="ja-JP" altLang="en-US" sz="3600" dirty="0"/>
              <a:t>１　</a:t>
            </a:r>
            <a:br>
              <a:rPr lang="en-US" altLang="ja-JP" sz="3600" dirty="0"/>
            </a:br>
            <a:r>
              <a:rPr lang="ja-JP" altLang="en-US" sz="3600" dirty="0"/>
              <a:t>地域ネットワーク等の参画</a:t>
            </a:r>
            <a:endParaRPr kumimoji="1" lang="ja-JP" altLang="en-US" dirty="0"/>
          </a:p>
        </p:txBody>
      </p:sp>
    </p:spTree>
    <p:extLst>
      <p:ext uri="{BB962C8B-B14F-4D97-AF65-F5344CB8AC3E}">
        <p14:creationId xmlns:p14="http://schemas.microsoft.com/office/powerpoint/2010/main" val="1853711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7151F8B-128F-91DD-E6EE-87B4DEE738E4}"/>
              </a:ext>
            </a:extLst>
          </p:cNvPr>
          <p:cNvSpPr>
            <a:spLocks noGrp="1"/>
          </p:cNvSpPr>
          <p:nvPr>
            <p:ph idx="1"/>
          </p:nvPr>
        </p:nvSpPr>
        <p:spPr>
          <a:xfrm>
            <a:off x="1929789" y="2028092"/>
            <a:ext cx="8915400" cy="3777622"/>
          </a:xfrm>
        </p:spPr>
        <p:txBody>
          <a:bodyPr/>
          <a:lstStyle/>
          <a:p>
            <a:pPr marL="0" indent="0" algn="just">
              <a:buNone/>
            </a:pPr>
            <a:r>
              <a:rPr lang="en-US" altLang="ja-JP"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lang="ja-JP" altLang="ja-JP"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福祉避難所の指定</a:t>
            </a:r>
          </a:p>
          <a:p>
            <a:pPr marL="0" indent="0" algn="just">
              <a:buNone/>
            </a:pPr>
            <a:r>
              <a:rPr lang="ja-JP" altLang="ja-JP"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指定避難所から福祉避難所への移行の可能性を踏まえ、自治体から福祉避難所としての協力要請を受けた場合は受け入れ人数や期間等を協議したうえで対応する。</a:t>
            </a:r>
          </a:p>
          <a:p>
            <a:pPr marL="133350" indent="0" algn="just">
              <a:buNone/>
            </a:pPr>
            <a:endParaRPr lang="ja-JP" altLang="ja-JP"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buNone/>
            </a:pPr>
            <a:r>
              <a:rPr lang="en-US" altLang="ja-JP"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a:t>
            </a:r>
            <a:r>
              <a:rPr lang="ja-JP" altLang="ja-JP"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福祉避難所開設の事前準備</a:t>
            </a:r>
          </a:p>
          <a:p>
            <a:pPr marL="0" indent="0" algn="just">
              <a:buNone/>
            </a:pPr>
            <a:r>
              <a:rPr lang="ja-JP" altLang="ja-JP"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福祉避難所開設にあたっては、行政機関や関係団体、支援団体、ボランティアの受け入れ等のネットワーク体制の周知を職員に図る。</a:t>
            </a:r>
            <a:r>
              <a:rPr lang="en-US" altLang="ja-JP"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佐賀県　</a:t>
            </a:r>
            <a:r>
              <a:rPr lang="en-US" altLang="ja-JP"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D-CAT</a:t>
            </a:r>
            <a:r>
              <a:rPr lang="ja-JP" altLang="ja-JP"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との連携</a:t>
            </a:r>
            <a:r>
              <a:rPr lang="en-US" altLang="ja-JP"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2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buNone/>
            </a:pPr>
            <a:endParaRPr kumimoji="1" lang="ja-JP" altLang="en-US" dirty="0"/>
          </a:p>
        </p:txBody>
      </p:sp>
      <p:sp>
        <p:nvSpPr>
          <p:cNvPr id="4" name="タイトル 1">
            <a:extLst>
              <a:ext uri="{FF2B5EF4-FFF2-40B4-BE49-F238E27FC236}">
                <a16:creationId xmlns:a16="http://schemas.microsoft.com/office/drawing/2014/main" id="{2F632A7E-EAFA-7CEE-ACA4-62D340E8748B}"/>
              </a:ext>
            </a:extLst>
          </p:cNvPr>
          <p:cNvSpPr>
            <a:spLocks noGrp="1"/>
          </p:cNvSpPr>
          <p:nvPr>
            <p:ph type="title"/>
          </p:nvPr>
        </p:nvSpPr>
        <p:spPr>
          <a:xfrm>
            <a:off x="2039009" y="676864"/>
            <a:ext cx="8911687" cy="1280890"/>
          </a:xfrm>
        </p:spPr>
        <p:txBody>
          <a:bodyPr/>
          <a:lstStyle/>
          <a:p>
            <a:r>
              <a:rPr lang="ja-JP" altLang="en-US" dirty="0"/>
              <a:t>地域との連携</a:t>
            </a:r>
            <a:r>
              <a:rPr lang="en-US" altLang="ja-JP" sz="3600" dirty="0"/>
              <a:t>-</a:t>
            </a:r>
            <a:r>
              <a:rPr lang="ja-JP" altLang="en-US" dirty="0"/>
              <a:t>２</a:t>
            </a:r>
            <a:r>
              <a:rPr lang="ja-JP" altLang="en-US" sz="3600" dirty="0"/>
              <a:t>　福祉避難所の運営</a:t>
            </a:r>
            <a:endParaRPr kumimoji="1" lang="ja-JP" altLang="en-US" dirty="0"/>
          </a:p>
        </p:txBody>
      </p:sp>
    </p:spTree>
    <p:extLst>
      <p:ext uri="{BB962C8B-B14F-4D97-AF65-F5344CB8AC3E}">
        <p14:creationId xmlns:p14="http://schemas.microsoft.com/office/powerpoint/2010/main" val="591687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1F3CB4-A62B-2EE2-5509-278270383CA8}"/>
              </a:ext>
            </a:extLst>
          </p:cNvPr>
          <p:cNvSpPr>
            <a:spLocks noGrp="1"/>
          </p:cNvSpPr>
          <p:nvPr>
            <p:ph type="title"/>
          </p:nvPr>
        </p:nvSpPr>
        <p:spPr>
          <a:xfrm>
            <a:off x="1502226" y="2485567"/>
            <a:ext cx="9752013" cy="1280890"/>
          </a:xfrm>
        </p:spPr>
        <p:txBody>
          <a:bodyPr>
            <a:noAutofit/>
          </a:bodyPr>
          <a:lstStyle/>
          <a:p>
            <a:r>
              <a:rPr kumimoji="1" lang="en-US" altLang="ja-JP" sz="5400" dirty="0"/>
              <a:t>BCP(</a:t>
            </a:r>
            <a:r>
              <a:rPr kumimoji="1" lang="ja-JP" altLang="en-US" sz="5400" dirty="0"/>
              <a:t>自然災害</a:t>
            </a:r>
            <a:r>
              <a:rPr kumimoji="1" lang="en-US" altLang="ja-JP" sz="5400" dirty="0"/>
              <a:t>)</a:t>
            </a:r>
            <a:r>
              <a:rPr kumimoji="1" lang="ja-JP" altLang="en-US" sz="5400" dirty="0"/>
              <a:t>策定のポイント</a:t>
            </a:r>
          </a:p>
        </p:txBody>
      </p:sp>
      <p:sp>
        <p:nvSpPr>
          <p:cNvPr id="4" name="タイトル 1">
            <a:extLst>
              <a:ext uri="{FF2B5EF4-FFF2-40B4-BE49-F238E27FC236}">
                <a16:creationId xmlns:a16="http://schemas.microsoft.com/office/drawing/2014/main" id="{37BD56F2-0479-72DC-9A29-F3590524FEFE}"/>
              </a:ext>
            </a:extLst>
          </p:cNvPr>
          <p:cNvSpPr txBox="1">
            <a:spLocks/>
          </p:cNvSpPr>
          <p:nvPr/>
        </p:nvSpPr>
        <p:spPr>
          <a:xfrm>
            <a:off x="7162800" y="5827481"/>
            <a:ext cx="4659086" cy="714833"/>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3200" dirty="0"/>
              <a:t>R5.10.13</a:t>
            </a:r>
            <a:r>
              <a:rPr lang="ja-JP" altLang="en-US" sz="3200" dirty="0"/>
              <a:t>　牛島　久厳　</a:t>
            </a:r>
          </a:p>
        </p:txBody>
      </p:sp>
    </p:spTree>
    <p:extLst>
      <p:ext uri="{BB962C8B-B14F-4D97-AF65-F5344CB8AC3E}">
        <p14:creationId xmlns:p14="http://schemas.microsoft.com/office/powerpoint/2010/main" val="1856161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40506" y="693314"/>
            <a:ext cx="9857772" cy="5948765"/>
          </a:xfrm>
        </p:spPr>
        <p:txBody>
          <a:bodyPr>
            <a:normAutofit/>
          </a:bodyPr>
          <a:lstStyle/>
          <a:p>
            <a:r>
              <a:rPr lang="en-US" altLang="ja-JP" dirty="0"/>
              <a:t>BCP</a:t>
            </a:r>
            <a:r>
              <a:rPr lang="ja-JP" altLang="en-US" dirty="0"/>
              <a:t>策定を行うことで</a:t>
            </a:r>
            <a:br>
              <a:rPr lang="en-US" altLang="ja-JP" dirty="0"/>
            </a:br>
            <a:br>
              <a:rPr lang="en-US" altLang="ja-JP" dirty="0"/>
            </a:br>
            <a:r>
              <a:rPr lang="ja-JP" altLang="en-US" dirty="0"/>
              <a:t>「発災時にどのような</a:t>
            </a:r>
            <a:r>
              <a:rPr lang="ja-JP" altLang="en-US" b="1" dirty="0"/>
              <a:t>リスク</a:t>
            </a:r>
            <a:r>
              <a:rPr lang="ja-JP" altLang="en-US" dirty="0"/>
              <a:t>があるのか」「どのように対処するか」など発災時の事業継続に</a:t>
            </a:r>
            <a:r>
              <a:rPr lang="ja-JP" altLang="en-US" sz="4900" b="1" dirty="0">
                <a:solidFill>
                  <a:srgbClr val="FF0000"/>
                </a:solidFill>
              </a:rPr>
              <a:t>様々な障害</a:t>
            </a:r>
            <a:r>
              <a:rPr lang="ja-JP" altLang="en-US" dirty="0"/>
              <a:t>を認識することができ、大規模災害などにおいて、損害を最小限に抑えて</a:t>
            </a:r>
            <a:r>
              <a:rPr lang="ja-JP" altLang="en-US" sz="4800" b="1" dirty="0">
                <a:solidFill>
                  <a:srgbClr val="0070C0"/>
                </a:solidFill>
              </a:rPr>
              <a:t>事業の継続・復旧</a:t>
            </a:r>
            <a:r>
              <a:rPr lang="ja-JP" altLang="en-US" dirty="0"/>
              <a:t>を行う。</a:t>
            </a:r>
            <a:br>
              <a:rPr lang="en-US" altLang="ja-JP" dirty="0"/>
            </a:br>
            <a:br>
              <a:rPr lang="en-US" altLang="ja-JP" dirty="0"/>
            </a:br>
            <a:endParaRPr kumimoji="1" lang="ja-JP" altLang="en-US" dirty="0"/>
          </a:p>
        </p:txBody>
      </p:sp>
    </p:spTree>
    <p:extLst>
      <p:ext uri="{BB962C8B-B14F-4D97-AF65-F5344CB8AC3E}">
        <p14:creationId xmlns:p14="http://schemas.microsoft.com/office/powerpoint/2010/main" val="1164794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48028" y="722989"/>
            <a:ext cx="9720072" cy="1499616"/>
          </a:xfrm>
        </p:spPr>
        <p:txBody>
          <a:bodyPr/>
          <a:lstStyle/>
          <a:p>
            <a:r>
              <a:rPr kumimoji="1" lang="ja-JP" altLang="en-US" dirty="0"/>
              <a:t>総論</a:t>
            </a:r>
            <a:r>
              <a:rPr kumimoji="1" lang="en-US" altLang="ja-JP" dirty="0"/>
              <a:t>-2</a:t>
            </a:r>
            <a:r>
              <a:rPr kumimoji="1" lang="ja-JP" altLang="en-US" dirty="0"/>
              <a:t>　推進体制</a:t>
            </a:r>
            <a:r>
              <a:rPr kumimoji="1" lang="en-US" altLang="ja-JP" dirty="0"/>
              <a:t>(</a:t>
            </a:r>
            <a:r>
              <a:rPr kumimoji="1" lang="ja-JP" altLang="en-US" dirty="0"/>
              <a:t>平常時</a:t>
            </a:r>
            <a:r>
              <a:rPr kumimoji="1" lang="en-US" altLang="ja-JP" dirty="0"/>
              <a:t>)</a:t>
            </a:r>
            <a:endParaRPr kumimoji="1" lang="ja-JP" altLang="en-US" dirty="0"/>
          </a:p>
        </p:txBody>
      </p:sp>
      <p:sp>
        <p:nvSpPr>
          <p:cNvPr id="3" name="コンテンツ プレースホルダー 2"/>
          <p:cNvSpPr>
            <a:spLocks noGrp="1"/>
          </p:cNvSpPr>
          <p:nvPr>
            <p:ph idx="1"/>
          </p:nvPr>
        </p:nvSpPr>
        <p:spPr>
          <a:xfrm>
            <a:off x="838200" y="1890703"/>
            <a:ext cx="10515600" cy="4351338"/>
          </a:xfrm>
        </p:spPr>
        <p:txBody>
          <a:bodyPr>
            <a:normAutofit/>
          </a:bodyPr>
          <a:lstStyle/>
          <a:p>
            <a:pPr marL="0" indent="0">
              <a:buNone/>
            </a:pPr>
            <a:endParaRPr lang="en-US" altLang="ja-JP" dirty="0"/>
          </a:p>
          <a:p>
            <a:endParaRPr kumimoji="1" lang="en-US" altLang="ja-JP" sz="4400" dirty="0"/>
          </a:p>
        </p:txBody>
      </p:sp>
      <p:graphicFrame>
        <p:nvGraphicFramePr>
          <p:cNvPr id="4" name="表 3"/>
          <p:cNvGraphicFramePr>
            <a:graphicFrameLocks noGrp="1"/>
          </p:cNvGraphicFramePr>
          <p:nvPr>
            <p:extLst>
              <p:ext uri="{D42A27DB-BD31-4B8C-83A1-F6EECF244321}">
                <p14:modId xmlns:p14="http://schemas.microsoft.com/office/powerpoint/2010/main" val="3898995501"/>
              </p:ext>
            </p:extLst>
          </p:nvPr>
        </p:nvGraphicFramePr>
        <p:xfrm>
          <a:off x="1724927" y="1805249"/>
          <a:ext cx="9836958" cy="4032843"/>
        </p:xfrm>
        <a:graphic>
          <a:graphicData uri="http://schemas.openxmlformats.org/drawingml/2006/table">
            <a:tbl>
              <a:tblPr firstRow="1" firstCol="1" bandRow="1">
                <a:tableStyleId>{5C22544A-7EE6-4342-B048-85BDC9FD1C3A}</a:tableStyleId>
              </a:tblPr>
              <a:tblGrid>
                <a:gridCol w="3722905">
                  <a:extLst>
                    <a:ext uri="{9D8B030D-6E8A-4147-A177-3AD203B41FA5}">
                      <a16:colId xmlns:a16="http://schemas.microsoft.com/office/drawing/2014/main" val="3248338176"/>
                    </a:ext>
                  </a:extLst>
                </a:gridCol>
                <a:gridCol w="3722905">
                  <a:extLst>
                    <a:ext uri="{9D8B030D-6E8A-4147-A177-3AD203B41FA5}">
                      <a16:colId xmlns:a16="http://schemas.microsoft.com/office/drawing/2014/main" val="914646914"/>
                    </a:ext>
                  </a:extLst>
                </a:gridCol>
                <a:gridCol w="2391148">
                  <a:extLst>
                    <a:ext uri="{9D8B030D-6E8A-4147-A177-3AD203B41FA5}">
                      <a16:colId xmlns:a16="http://schemas.microsoft.com/office/drawing/2014/main" val="707444960"/>
                    </a:ext>
                  </a:extLst>
                </a:gridCol>
              </a:tblGrid>
              <a:tr h="511957">
                <a:tc>
                  <a:txBody>
                    <a:bodyPr/>
                    <a:lstStyle/>
                    <a:p>
                      <a:pPr marL="533400" algn="ctr">
                        <a:spcAft>
                          <a:spcPts val="0"/>
                        </a:spcAft>
                      </a:pPr>
                      <a:r>
                        <a:rPr lang="ja-JP" sz="2800" b="0" kern="100" dirty="0">
                          <a:effectLst/>
                        </a:rPr>
                        <a:t>役割</a:t>
                      </a:r>
                      <a:endParaRPr lang="ja-JP" sz="28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marL="533400" algn="ctr">
                        <a:spcAft>
                          <a:spcPts val="0"/>
                        </a:spcAft>
                      </a:pPr>
                      <a:r>
                        <a:rPr lang="ja-JP" sz="2800" b="0" kern="100" dirty="0">
                          <a:effectLst/>
                        </a:rPr>
                        <a:t>役職等</a:t>
                      </a:r>
                      <a:endParaRPr lang="ja-JP" sz="28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marL="533400" algn="ctr">
                        <a:spcAft>
                          <a:spcPts val="0"/>
                        </a:spcAft>
                      </a:pPr>
                      <a:r>
                        <a:rPr lang="ja-JP" sz="2800" b="0" kern="100" dirty="0">
                          <a:effectLst/>
                        </a:rPr>
                        <a:t>氏名</a:t>
                      </a:r>
                      <a:endParaRPr lang="ja-JP" sz="28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708565889"/>
                  </a:ext>
                </a:extLst>
              </a:tr>
              <a:tr h="511957">
                <a:tc>
                  <a:txBody>
                    <a:bodyPr/>
                    <a:lstStyle/>
                    <a:p>
                      <a:pPr algn="just">
                        <a:spcAft>
                          <a:spcPts val="0"/>
                        </a:spcAft>
                      </a:pPr>
                      <a:r>
                        <a:rPr lang="ja-JP" sz="2800" b="0" kern="100" dirty="0">
                          <a:effectLst/>
                        </a:rPr>
                        <a:t>推進員責任者</a:t>
                      </a:r>
                      <a:endParaRPr lang="ja-JP" sz="28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l">
                        <a:spcAft>
                          <a:spcPts val="0"/>
                        </a:spcAft>
                      </a:pPr>
                      <a:r>
                        <a:rPr lang="ja-JP" sz="2800" kern="100" dirty="0">
                          <a:effectLst/>
                        </a:rPr>
                        <a:t>センター長</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l"/>
                      <a:endParaRPr lang="ja-JP" sz="1050" kern="100">
                        <a:effectLst/>
                        <a:latin typeface="游明朝" panose="02020400000000000000" pitchFamily="18" charset="-128"/>
                        <a:ea typeface="游明朝" panose="02020400000000000000" pitchFamily="18" charset="-128"/>
                      </a:endParaRPr>
                    </a:p>
                  </a:txBody>
                  <a:tcPr marL="68580" marR="68580" marT="0" marB="0"/>
                </a:tc>
                <a:extLst>
                  <a:ext uri="{0D108BD9-81ED-4DB2-BD59-A6C34878D82A}">
                    <a16:rowId xmlns:a16="http://schemas.microsoft.com/office/drawing/2014/main" val="4019874534"/>
                  </a:ext>
                </a:extLst>
              </a:tr>
              <a:tr h="511957">
                <a:tc>
                  <a:txBody>
                    <a:bodyPr/>
                    <a:lstStyle/>
                    <a:p>
                      <a:pPr algn="l">
                        <a:spcAft>
                          <a:spcPts val="0"/>
                        </a:spcAft>
                      </a:pPr>
                      <a:r>
                        <a:rPr lang="ja-JP" sz="2800" b="0" kern="100" dirty="0">
                          <a:effectLst/>
                        </a:rPr>
                        <a:t>副推進員責任者</a:t>
                      </a:r>
                      <a:endParaRPr lang="ja-JP" sz="28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l">
                        <a:spcAft>
                          <a:spcPts val="0"/>
                        </a:spcAft>
                      </a:pPr>
                      <a:r>
                        <a:rPr lang="ja-JP" sz="2800" kern="100" dirty="0">
                          <a:effectLst/>
                        </a:rPr>
                        <a:t>主任介護支援専門員</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l"/>
                      <a:endParaRPr lang="ja-JP" sz="1050" kern="100">
                        <a:effectLst/>
                        <a:latin typeface="游明朝" panose="02020400000000000000" pitchFamily="18" charset="-128"/>
                        <a:ea typeface="游明朝" panose="02020400000000000000" pitchFamily="18" charset="-128"/>
                      </a:endParaRPr>
                    </a:p>
                  </a:txBody>
                  <a:tcPr marL="68580" marR="68580" marT="0" marB="0"/>
                </a:tc>
                <a:extLst>
                  <a:ext uri="{0D108BD9-81ED-4DB2-BD59-A6C34878D82A}">
                    <a16:rowId xmlns:a16="http://schemas.microsoft.com/office/drawing/2014/main" val="2942933529"/>
                  </a:ext>
                </a:extLst>
              </a:tr>
              <a:tr h="511957">
                <a:tc rowSpan="6">
                  <a:txBody>
                    <a:bodyPr/>
                    <a:lstStyle/>
                    <a:p>
                      <a:endParaRPr lang="ja-JP" altLang="en-US" dirty="0"/>
                    </a:p>
                  </a:txBody>
                  <a:tcPr marL="68580" marR="68580" marT="0" marB="0"/>
                </a:tc>
                <a:tc>
                  <a:txBody>
                    <a:bodyPr/>
                    <a:lstStyle/>
                    <a:p>
                      <a:pPr algn="l">
                        <a:spcAft>
                          <a:spcPts val="0"/>
                        </a:spcAft>
                      </a:pPr>
                      <a:r>
                        <a:rPr lang="ja-JP" sz="2800" kern="100" dirty="0">
                          <a:effectLst/>
                        </a:rPr>
                        <a:t>介護支援専門員</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l"/>
                      <a:endParaRPr lang="ja-JP" sz="1050" kern="100">
                        <a:effectLst/>
                        <a:latin typeface="游明朝" panose="02020400000000000000" pitchFamily="18" charset="-128"/>
                        <a:ea typeface="游明朝" panose="02020400000000000000" pitchFamily="18" charset="-128"/>
                      </a:endParaRPr>
                    </a:p>
                  </a:txBody>
                  <a:tcPr marL="68580" marR="68580" marT="0" marB="0"/>
                </a:tc>
                <a:extLst>
                  <a:ext uri="{0D108BD9-81ED-4DB2-BD59-A6C34878D82A}">
                    <a16:rowId xmlns:a16="http://schemas.microsoft.com/office/drawing/2014/main" val="2661891669"/>
                  </a:ext>
                </a:extLst>
              </a:tr>
              <a:tr h="397003">
                <a:tc vMerge="1">
                  <a:txBody>
                    <a:bodyPr/>
                    <a:lstStyle/>
                    <a:p>
                      <a:endParaRPr kumimoji="1" lang="ja-JP" altLang="en-US"/>
                    </a:p>
                  </a:txBody>
                  <a:tcPr/>
                </a:tc>
                <a:tc row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ja-JP" sz="2800" kern="100" dirty="0">
                          <a:effectLst/>
                        </a:rPr>
                        <a:t>介護支援専門員</a:t>
                      </a:r>
                      <a:endParaRPr lang="en-US" altLang="ja-JP" sz="2800" kern="10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ja-JP" sz="2800" kern="100" dirty="0">
                          <a:effectLst/>
                        </a:rPr>
                        <a:t>認知症地域支援推進員　</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spcAft>
                          <a:spcPts val="0"/>
                        </a:spcAft>
                      </a:pPr>
                      <a:r>
                        <a:rPr lang="ja-JP" altLang="ja-JP" sz="2800" kern="100" dirty="0">
                          <a:effectLst/>
                        </a:rPr>
                        <a:t>　</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endParaRPr lang="ja-JP" altLang="en-US" dirty="0"/>
                    </a:p>
                  </a:txBody>
                  <a:tcPr marL="68580" marR="68580" marT="0" marB="0"/>
                </a:tc>
                <a:extLst>
                  <a:ext uri="{0D108BD9-81ED-4DB2-BD59-A6C34878D82A}">
                    <a16:rowId xmlns:a16="http://schemas.microsoft.com/office/drawing/2014/main" val="2171427752"/>
                  </a:ext>
                </a:extLst>
              </a:tr>
              <a:tr h="397003">
                <a:tc vMerge="1">
                  <a:txBody>
                    <a:bodyPr/>
                    <a:lstStyle/>
                    <a:p>
                      <a:endParaRPr kumimoji="1" lang="ja-JP" altLang="en-US"/>
                    </a:p>
                  </a:txBody>
                  <a:tcPr/>
                </a:tc>
                <a:tc vMerge="1">
                  <a:txBody>
                    <a:bodyPr/>
                    <a:lstStyle/>
                    <a:p>
                      <a:endParaRPr kumimoji="1" lang="ja-JP" altLang="en-US"/>
                    </a:p>
                  </a:txBody>
                  <a:tcPr/>
                </a:tc>
                <a:tc>
                  <a:txBody>
                    <a:bodyPr/>
                    <a:lstStyle/>
                    <a:p>
                      <a:endParaRPr lang="ja-JP" altLang="en-US" dirty="0"/>
                    </a:p>
                  </a:txBody>
                  <a:tcPr marL="68580" marR="68580" marT="0" marB="0"/>
                </a:tc>
                <a:extLst>
                  <a:ext uri="{0D108BD9-81ED-4DB2-BD59-A6C34878D82A}">
                    <a16:rowId xmlns:a16="http://schemas.microsoft.com/office/drawing/2014/main" val="1478101057"/>
                  </a:ext>
                </a:extLst>
              </a:tr>
              <a:tr h="397003">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474067404"/>
                  </a:ext>
                </a:extLst>
              </a:tr>
              <a:tr h="397003">
                <a:tc vMerge="1">
                  <a:txBody>
                    <a:bodyPr/>
                    <a:lstStyle/>
                    <a:p>
                      <a:endParaRPr kumimoji="1" lang="ja-JP" altLang="en-US"/>
                    </a:p>
                  </a:txBody>
                  <a:tcPr/>
                </a:tc>
                <a:tc vMerge="1">
                  <a:txBody>
                    <a:bodyPr/>
                    <a:lstStyle/>
                    <a:p>
                      <a:endParaRPr kumimoji="1" lang="ja-JP" altLang="en-US"/>
                    </a:p>
                  </a:txBody>
                  <a:tcPr/>
                </a:tc>
                <a:tc>
                  <a:txBody>
                    <a:bodyPr/>
                    <a:lstStyle/>
                    <a:p>
                      <a:endParaRPr lang="ja-JP" altLang="en-US" dirty="0"/>
                    </a:p>
                  </a:txBody>
                  <a:tcPr marL="68580" marR="68580" marT="0" marB="0"/>
                </a:tc>
                <a:extLst>
                  <a:ext uri="{0D108BD9-81ED-4DB2-BD59-A6C34878D82A}">
                    <a16:rowId xmlns:a16="http://schemas.microsoft.com/office/drawing/2014/main" val="2158612401"/>
                  </a:ext>
                </a:extLst>
              </a:tr>
              <a:tr h="397003">
                <a:tc vMerge="1">
                  <a:txBody>
                    <a:bodyPr/>
                    <a:lstStyle/>
                    <a:p>
                      <a:endParaRPr kumimoji="1" lang="ja-JP" altLang="en-US"/>
                    </a:p>
                  </a:txBody>
                  <a:tcPr/>
                </a:tc>
                <a:tc vMerge="1">
                  <a:txBody>
                    <a:bodyPr/>
                    <a:lstStyle/>
                    <a:p>
                      <a:endParaRPr kumimoji="1" lang="ja-JP" altLang="en-US"/>
                    </a:p>
                  </a:txBody>
                  <a:tcPr/>
                </a:tc>
                <a:tc>
                  <a:txBody>
                    <a:bodyPr/>
                    <a:lstStyle/>
                    <a:p>
                      <a:endParaRPr lang="ja-JP" altLang="en-US" dirty="0"/>
                    </a:p>
                  </a:txBody>
                  <a:tcPr marL="68580" marR="68580" marT="0" marB="0"/>
                </a:tc>
                <a:extLst>
                  <a:ext uri="{0D108BD9-81ED-4DB2-BD59-A6C34878D82A}">
                    <a16:rowId xmlns:a16="http://schemas.microsoft.com/office/drawing/2014/main" val="402613210"/>
                  </a:ext>
                </a:extLst>
              </a:tr>
            </a:tbl>
          </a:graphicData>
        </a:graphic>
      </p:graphicFrame>
    </p:spTree>
    <p:extLst>
      <p:ext uri="{BB962C8B-B14F-4D97-AF65-F5344CB8AC3E}">
        <p14:creationId xmlns:p14="http://schemas.microsoft.com/office/powerpoint/2010/main" val="3683024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52600" y="689061"/>
            <a:ext cx="9720072" cy="1499616"/>
          </a:xfrm>
        </p:spPr>
        <p:txBody>
          <a:bodyPr/>
          <a:lstStyle/>
          <a:p>
            <a:r>
              <a:rPr lang="ja-JP" altLang="en-US" dirty="0"/>
              <a:t>総論</a:t>
            </a:r>
            <a:r>
              <a:rPr lang="en-US" altLang="ja-JP" dirty="0"/>
              <a:t>-2</a:t>
            </a:r>
            <a:r>
              <a:rPr lang="ja-JP" altLang="en-US" dirty="0"/>
              <a:t>　推進体制</a:t>
            </a:r>
            <a:r>
              <a:rPr lang="en-US" altLang="ja-JP" dirty="0"/>
              <a:t>(</a:t>
            </a:r>
            <a:r>
              <a:rPr lang="ja-JP" altLang="en-US" dirty="0"/>
              <a:t>発災時</a:t>
            </a:r>
            <a:r>
              <a:rPr lang="en-US" altLang="ja-JP" dirty="0"/>
              <a:t>)</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281616884"/>
              </p:ext>
            </p:extLst>
          </p:nvPr>
        </p:nvGraphicFramePr>
        <p:xfrm>
          <a:off x="1617785" y="1685056"/>
          <a:ext cx="9557237" cy="4984394"/>
        </p:xfrm>
        <a:graphic>
          <a:graphicData uri="http://schemas.openxmlformats.org/drawingml/2006/table">
            <a:tbl>
              <a:tblPr firstRow="1" firstCol="1" bandRow="1">
                <a:tableStyleId>{5C22544A-7EE6-4342-B048-85BDC9FD1C3A}</a:tableStyleId>
              </a:tblPr>
              <a:tblGrid>
                <a:gridCol w="3410920">
                  <a:extLst>
                    <a:ext uri="{9D8B030D-6E8A-4147-A177-3AD203B41FA5}">
                      <a16:colId xmlns:a16="http://schemas.microsoft.com/office/drawing/2014/main" val="4233381375"/>
                    </a:ext>
                  </a:extLst>
                </a:gridCol>
                <a:gridCol w="3394506">
                  <a:extLst>
                    <a:ext uri="{9D8B030D-6E8A-4147-A177-3AD203B41FA5}">
                      <a16:colId xmlns:a16="http://schemas.microsoft.com/office/drawing/2014/main" val="2126718241"/>
                    </a:ext>
                  </a:extLst>
                </a:gridCol>
                <a:gridCol w="1538841">
                  <a:extLst>
                    <a:ext uri="{9D8B030D-6E8A-4147-A177-3AD203B41FA5}">
                      <a16:colId xmlns:a16="http://schemas.microsoft.com/office/drawing/2014/main" val="3815260207"/>
                    </a:ext>
                  </a:extLst>
                </a:gridCol>
                <a:gridCol w="1212970">
                  <a:extLst>
                    <a:ext uri="{9D8B030D-6E8A-4147-A177-3AD203B41FA5}">
                      <a16:colId xmlns:a16="http://schemas.microsoft.com/office/drawing/2014/main" val="393250075"/>
                    </a:ext>
                  </a:extLst>
                </a:gridCol>
              </a:tblGrid>
              <a:tr h="408893">
                <a:tc>
                  <a:txBody>
                    <a:bodyPr/>
                    <a:lstStyle/>
                    <a:p>
                      <a:pPr marL="533400" algn="ctr">
                        <a:spcAft>
                          <a:spcPts val="0"/>
                        </a:spcAft>
                      </a:pPr>
                      <a:r>
                        <a:rPr lang="ja-JP" sz="2800" b="0" kern="100" dirty="0">
                          <a:solidFill>
                            <a:srgbClr val="0070C0"/>
                          </a:solidFill>
                          <a:effectLst/>
                        </a:rPr>
                        <a:t>役割</a:t>
                      </a:r>
                      <a:endParaRPr lang="ja-JP" sz="2800" b="0" kern="100" dirty="0">
                        <a:solidFill>
                          <a:srgbClr val="0070C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marL="533400" algn="ctr">
                        <a:spcAft>
                          <a:spcPts val="0"/>
                        </a:spcAft>
                      </a:pPr>
                      <a:r>
                        <a:rPr lang="ja-JP" sz="2800" b="0" kern="100" dirty="0">
                          <a:effectLst/>
                        </a:rPr>
                        <a:t>役職等</a:t>
                      </a:r>
                      <a:endParaRPr lang="ja-JP" sz="28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marL="533400" algn="ctr">
                        <a:spcAft>
                          <a:spcPts val="0"/>
                        </a:spcAft>
                      </a:pPr>
                      <a:r>
                        <a:rPr lang="ja-JP" sz="2800" b="0" kern="100" dirty="0">
                          <a:effectLst/>
                        </a:rPr>
                        <a:t>氏名</a:t>
                      </a:r>
                      <a:endParaRPr lang="ja-JP" sz="28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marL="533400" algn="ctr">
                        <a:spcAft>
                          <a:spcPts val="0"/>
                        </a:spcAft>
                      </a:pPr>
                      <a:endParaRPr lang="ja-JP" sz="28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70081101"/>
                  </a:ext>
                </a:extLst>
              </a:tr>
              <a:tr h="807449">
                <a:tc>
                  <a:txBody>
                    <a:bodyPr/>
                    <a:lstStyle/>
                    <a:p>
                      <a:pPr algn="just">
                        <a:spcAft>
                          <a:spcPts val="0"/>
                        </a:spcAft>
                      </a:pPr>
                      <a:r>
                        <a:rPr lang="ja-JP" sz="2800" b="0" kern="100" dirty="0">
                          <a:effectLst/>
                        </a:rPr>
                        <a:t>災害対策統括責任者</a:t>
                      </a:r>
                      <a:endParaRPr lang="ja-JP" sz="28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l">
                        <a:spcAft>
                          <a:spcPts val="0"/>
                        </a:spcAft>
                      </a:pPr>
                      <a:r>
                        <a:rPr lang="ja-JP" altLang="ja-JP" sz="2800" kern="100" dirty="0">
                          <a:effectLst/>
                        </a:rPr>
                        <a:t>センター長</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l">
                        <a:spcAft>
                          <a:spcPts val="0"/>
                        </a:spcAft>
                      </a:pP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l">
                        <a:spcAft>
                          <a:spcPts val="0"/>
                        </a:spcAft>
                      </a:pP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955275052"/>
                  </a:ext>
                </a:extLst>
              </a:tr>
              <a:tr h="807449">
                <a:tc>
                  <a:txBody>
                    <a:bodyPr/>
                    <a:lstStyle/>
                    <a:p>
                      <a:pPr algn="l">
                        <a:spcAft>
                          <a:spcPts val="0"/>
                        </a:spcAft>
                      </a:pPr>
                      <a:r>
                        <a:rPr lang="ja-JP" sz="2800" b="0" kern="100" dirty="0">
                          <a:effectLst/>
                        </a:rPr>
                        <a:t>災害対策統括補佐</a:t>
                      </a:r>
                      <a:endParaRPr lang="ja-JP" sz="28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l">
                        <a:spcAft>
                          <a:spcPts val="0"/>
                        </a:spcAft>
                      </a:pPr>
                      <a:r>
                        <a:rPr lang="ja-JP" sz="2800" kern="100" dirty="0">
                          <a:effectLst/>
                        </a:rPr>
                        <a:t>主任介護支援専門員</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endParaRPr lang="ja-JP" sz="1050" kern="100" dirty="0">
                        <a:effectLst/>
                        <a:latin typeface="游明朝" panose="02020400000000000000" pitchFamily="18" charset="-128"/>
                        <a:ea typeface="游明朝" panose="02020400000000000000" pitchFamily="18" charset="-128"/>
                      </a:endParaRPr>
                    </a:p>
                  </a:txBody>
                  <a:tcPr marL="68580" marR="68580" marT="0" marB="0"/>
                </a:tc>
                <a:tc>
                  <a:txBody>
                    <a:bodyPr/>
                    <a:lstStyle/>
                    <a:p>
                      <a:pPr algn="l"/>
                      <a:endParaRPr lang="ja-JP" sz="1050" kern="100" dirty="0">
                        <a:effectLst/>
                        <a:latin typeface="游明朝" panose="02020400000000000000" pitchFamily="18" charset="-128"/>
                        <a:ea typeface="游明朝" panose="02020400000000000000" pitchFamily="18" charset="-128"/>
                      </a:endParaRPr>
                    </a:p>
                  </a:txBody>
                  <a:tcPr marL="68580" marR="68580" marT="0" marB="0"/>
                </a:tc>
                <a:extLst>
                  <a:ext uri="{0D108BD9-81ED-4DB2-BD59-A6C34878D82A}">
                    <a16:rowId xmlns:a16="http://schemas.microsoft.com/office/drawing/2014/main" val="3478119753"/>
                  </a:ext>
                </a:extLst>
              </a:tr>
              <a:tr h="1211174">
                <a:tc>
                  <a:txBody>
                    <a:bodyPr/>
                    <a:lstStyle/>
                    <a:p>
                      <a:pPr algn="l">
                        <a:spcAft>
                          <a:spcPts val="0"/>
                        </a:spcAft>
                      </a:pPr>
                      <a:r>
                        <a:rPr lang="ja-JP" sz="2800" b="1" kern="100" dirty="0">
                          <a:effectLst/>
                        </a:rPr>
                        <a:t>・安否</a:t>
                      </a:r>
                      <a:r>
                        <a:rPr lang="ja-JP" altLang="en-US" sz="2800" b="1" kern="100" dirty="0">
                          <a:effectLst/>
                        </a:rPr>
                        <a:t>、所在</a:t>
                      </a:r>
                      <a:r>
                        <a:rPr lang="ja-JP" sz="2800" b="1" kern="100" dirty="0">
                          <a:effectLst/>
                        </a:rPr>
                        <a:t>確認</a:t>
                      </a:r>
                    </a:p>
                    <a:p>
                      <a:pPr algn="l">
                        <a:spcAft>
                          <a:spcPts val="0"/>
                        </a:spcAft>
                      </a:pPr>
                      <a:r>
                        <a:rPr lang="en-US" sz="2800" b="0" kern="100" dirty="0">
                          <a:effectLst/>
                        </a:rPr>
                        <a:t>(</a:t>
                      </a:r>
                      <a:r>
                        <a:rPr lang="ja-JP" sz="2800" b="0" kern="100" dirty="0">
                          <a:effectLst/>
                        </a:rPr>
                        <a:t>利用者</a:t>
                      </a:r>
                      <a:r>
                        <a:rPr lang="en-US" sz="2800" b="0" kern="100" dirty="0">
                          <a:effectLst/>
                        </a:rPr>
                        <a:t>/</a:t>
                      </a:r>
                      <a:r>
                        <a:rPr lang="ja-JP" sz="2800" b="0" kern="100" dirty="0">
                          <a:effectLst/>
                        </a:rPr>
                        <a:t>職員</a:t>
                      </a:r>
                      <a:r>
                        <a:rPr lang="en-US" sz="2800" b="0" kern="100" dirty="0">
                          <a:effectLst/>
                        </a:rPr>
                        <a:t>)</a:t>
                      </a:r>
                      <a:endParaRPr lang="ja-JP" sz="28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l">
                        <a:spcAft>
                          <a:spcPts val="0"/>
                        </a:spcAft>
                      </a:pPr>
                      <a:r>
                        <a:rPr lang="ja-JP" altLang="ja-JP" sz="2800" kern="100" dirty="0">
                          <a:effectLst/>
                        </a:rPr>
                        <a:t>介護支援専門員</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l">
                        <a:spcAft>
                          <a:spcPts val="0"/>
                        </a:spcAft>
                      </a:pP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5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283142329"/>
                  </a:ext>
                </a:extLst>
              </a:tr>
              <a:tr h="663262">
                <a:tc rowSpan="3">
                  <a:txBody>
                    <a:bodyPr/>
                    <a:lstStyle/>
                    <a:p>
                      <a:pPr algn="l">
                        <a:spcAft>
                          <a:spcPts val="0"/>
                        </a:spcAft>
                      </a:pPr>
                      <a:r>
                        <a:rPr lang="ja-JP" sz="2800" b="0" kern="100" dirty="0">
                          <a:effectLst/>
                        </a:rPr>
                        <a:t>・情報収集</a:t>
                      </a:r>
                      <a:br>
                        <a:rPr lang="en-US" sz="2800" b="0" kern="100" dirty="0">
                          <a:effectLst/>
                        </a:rPr>
                      </a:br>
                      <a:r>
                        <a:rPr lang="ja-JP" sz="2800" b="0" kern="100" dirty="0">
                          <a:effectLst/>
                        </a:rPr>
                        <a:t>・サービス調整</a:t>
                      </a:r>
                      <a:endParaRPr lang="ja-JP" sz="28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ja-JP" sz="2800" kern="100" dirty="0">
                          <a:effectLst/>
                        </a:rPr>
                        <a:t>介護支援専門員</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lang="ja-JP" altLang="en-US" dirty="0"/>
                    </a:p>
                  </a:txBody>
                  <a:tcPr marL="68580" marR="68580" marT="0" marB="0"/>
                </a:tc>
                <a:tc>
                  <a:txBody>
                    <a:bodyPr/>
                    <a:lstStyle/>
                    <a:p>
                      <a:endParaRPr lang="ja-JP" altLang="en-US" dirty="0"/>
                    </a:p>
                  </a:txBody>
                  <a:tcPr marL="68580" marR="68580" marT="0" marB="0"/>
                </a:tc>
                <a:tc>
                  <a:txBody>
                    <a:bodyPr/>
                    <a:lstStyle/>
                    <a:p>
                      <a:endParaRPr lang="ja-JP" altLang="en-US"/>
                    </a:p>
                  </a:txBody>
                  <a:tcPr marL="68580" marR="68580" marT="0" marB="0"/>
                </a:tc>
                <a:extLst>
                  <a:ext uri="{0D108BD9-81ED-4DB2-BD59-A6C34878D82A}">
                    <a16:rowId xmlns:a16="http://schemas.microsoft.com/office/drawing/2014/main" val="1217646940"/>
                  </a:ext>
                </a:extLst>
              </a:tr>
              <a:tr h="807449">
                <a:tc vMerge="1">
                  <a:txBody>
                    <a:bodyPr/>
                    <a:lstStyle/>
                    <a:p>
                      <a:endParaRPr kumimoji="1" lang="ja-JP" altLang="en-US"/>
                    </a:p>
                  </a:txBody>
                  <a:tcPr/>
                </a:tc>
                <a:tc>
                  <a:txBody>
                    <a:bodyPr/>
                    <a:lstStyle/>
                    <a:p>
                      <a:pPr algn="l">
                        <a:spcAft>
                          <a:spcPts val="0"/>
                        </a:spcAft>
                      </a:pPr>
                      <a:r>
                        <a:rPr lang="ja-JP" sz="2800" kern="100" dirty="0">
                          <a:effectLst/>
                        </a:rPr>
                        <a:t>認知症地域支援推進員</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5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endParaRPr lang="ja-JP" sz="1050" kern="100" dirty="0">
                        <a:effectLst/>
                        <a:latin typeface="游明朝" panose="02020400000000000000" pitchFamily="18" charset="-128"/>
                        <a:ea typeface="游明朝" panose="02020400000000000000" pitchFamily="18" charset="-128"/>
                      </a:endParaRPr>
                    </a:p>
                  </a:txBody>
                  <a:tcPr marL="68580" marR="68580" marT="0" marB="0"/>
                </a:tc>
                <a:tc>
                  <a:txBody>
                    <a:bodyPr/>
                    <a:lstStyle/>
                    <a:p>
                      <a:pPr algn="l"/>
                      <a:endParaRPr lang="ja-JP" sz="1050" kern="100" dirty="0">
                        <a:effectLst/>
                        <a:latin typeface="游明朝" panose="02020400000000000000" pitchFamily="18" charset="-128"/>
                        <a:ea typeface="游明朝" panose="02020400000000000000" pitchFamily="18" charset="-128"/>
                      </a:endParaRPr>
                    </a:p>
                  </a:txBody>
                  <a:tcPr marL="68580" marR="68580" marT="0" marB="0"/>
                </a:tc>
                <a:extLst>
                  <a:ext uri="{0D108BD9-81ED-4DB2-BD59-A6C34878D82A}">
                    <a16:rowId xmlns:a16="http://schemas.microsoft.com/office/drawing/2014/main" val="3161543643"/>
                  </a:ext>
                </a:extLst>
              </a:tr>
              <a:tr h="177122">
                <a:tc vMerge="1">
                  <a:txBody>
                    <a:bodyPr/>
                    <a:lstStyle/>
                    <a:p>
                      <a:endParaRPr kumimoji="1" lang="ja-JP" altLang="en-US"/>
                    </a:p>
                  </a:txBody>
                  <a:tcPr/>
                </a:tc>
                <a:tc>
                  <a:txBody>
                    <a:bodyPr/>
                    <a:lstStyle/>
                    <a:p>
                      <a:pPr algn="ctr">
                        <a:spcAft>
                          <a:spcPts val="0"/>
                        </a:spcAft>
                      </a:pPr>
                      <a:r>
                        <a:rPr lang="en-US" sz="1050" kern="100">
                          <a:effectLst/>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l"/>
                      <a:endParaRPr lang="ja-JP" sz="1050" kern="100" dirty="0">
                        <a:effectLst/>
                        <a:latin typeface="游明朝" panose="02020400000000000000" pitchFamily="18" charset="-128"/>
                        <a:ea typeface="游明朝" panose="02020400000000000000" pitchFamily="18" charset="-128"/>
                      </a:endParaRPr>
                    </a:p>
                  </a:txBody>
                  <a:tcPr marL="68580" marR="68580" marT="0" marB="0"/>
                </a:tc>
                <a:tc>
                  <a:txBody>
                    <a:bodyPr/>
                    <a:lstStyle/>
                    <a:p>
                      <a:pPr algn="l"/>
                      <a:endParaRPr lang="ja-JP" sz="1050" kern="100" dirty="0">
                        <a:effectLst/>
                        <a:latin typeface="游明朝" panose="02020400000000000000" pitchFamily="18" charset="-128"/>
                        <a:ea typeface="游明朝" panose="02020400000000000000" pitchFamily="18" charset="-128"/>
                      </a:endParaRPr>
                    </a:p>
                  </a:txBody>
                  <a:tcPr marL="68580" marR="68580" marT="0" marB="0"/>
                </a:tc>
                <a:extLst>
                  <a:ext uri="{0D108BD9-81ED-4DB2-BD59-A6C34878D82A}">
                    <a16:rowId xmlns:a16="http://schemas.microsoft.com/office/drawing/2014/main" val="3214618026"/>
                  </a:ext>
                </a:extLst>
              </a:tr>
            </a:tbl>
          </a:graphicData>
        </a:graphic>
      </p:graphicFrame>
    </p:spTree>
    <p:extLst>
      <p:ext uri="{BB962C8B-B14F-4D97-AF65-F5344CB8AC3E}">
        <p14:creationId xmlns:p14="http://schemas.microsoft.com/office/powerpoint/2010/main" val="146868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40156" y="691222"/>
            <a:ext cx="8911687" cy="1280890"/>
          </a:xfrm>
        </p:spPr>
        <p:txBody>
          <a:bodyPr/>
          <a:lstStyle/>
          <a:p>
            <a:r>
              <a:rPr lang="ja-JP" altLang="en-US" dirty="0"/>
              <a:t>総論</a:t>
            </a:r>
            <a:r>
              <a:rPr lang="en-US" altLang="ja-JP" dirty="0"/>
              <a:t>-2</a:t>
            </a:r>
            <a:r>
              <a:rPr lang="ja-JP" altLang="en-US" dirty="0"/>
              <a:t>　推進体制のポイント</a:t>
            </a:r>
            <a:endParaRPr kumimoji="1" lang="ja-JP" altLang="en-US" dirty="0"/>
          </a:p>
        </p:txBody>
      </p:sp>
      <p:sp>
        <p:nvSpPr>
          <p:cNvPr id="3" name="コンテンツ プレースホルダー 2"/>
          <p:cNvSpPr>
            <a:spLocks noGrp="1"/>
          </p:cNvSpPr>
          <p:nvPr>
            <p:ph idx="1"/>
          </p:nvPr>
        </p:nvSpPr>
        <p:spPr>
          <a:xfrm>
            <a:off x="1786156" y="2827888"/>
            <a:ext cx="9652636" cy="2948657"/>
          </a:xfrm>
        </p:spPr>
        <p:txBody>
          <a:bodyPr>
            <a:noAutofit/>
          </a:bodyPr>
          <a:lstStyle/>
          <a:p>
            <a:pPr marL="0" indent="0">
              <a:buNone/>
            </a:pPr>
            <a:r>
              <a:rPr kumimoji="1" lang="ja-JP" altLang="en-US" sz="4400" dirty="0"/>
              <a:t>私たちも</a:t>
            </a:r>
            <a:r>
              <a:rPr kumimoji="1" lang="ja-JP" altLang="en-US" sz="4400" b="1" dirty="0">
                <a:solidFill>
                  <a:srgbClr val="FF0000"/>
                </a:solidFill>
              </a:rPr>
              <a:t>被災</a:t>
            </a:r>
            <a:r>
              <a:rPr kumimoji="1" lang="ja-JP" altLang="en-US" sz="4400" dirty="0"/>
              <a:t>します。</a:t>
            </a:r>
            <a:endParaRPr kumimoji="1" lang="en-US" altLang="ja-JP" sz="4400" dirty="0"/>
          </a:p>
          <a:p>
            <a:pPr marL="0" indent="0">
              <a:buNone/>
            </a:pPr>
            <a:r>
              <a:rPr lang="ja-JP" altLang="en-US" sz="4400" dirty="0"/>
              <a:t>発災時は</a:t>
            </a:r>
            <a:r>
              <a:rPr lang="ja-JP" altLang="en-US" sz="4400" b="1" dirty="0">
                <a:solidFill>
                  <a:srgbClr val="002060"/>
                </a:solidFill>
              </a:rPr>
              <a:t>１人で業務を担う</a:t>
            </a:r>
            <a:r>
              <a:rPr lang="ja-JP" altLang="en-US" sz="4400" dirty="0"/>
              <a:t>事を想定しておく</a:t>
            </a:r>
            <a:r>
              <a:rPr kumimoji="1" lang="ja-JP" altLang="en-US" sz="4400" dirty="0"/>
              <a:t>必要がある。</a:t>
            </a:r>
          </a:p>
        </p:txBody>
      </p:sp>
    </p:spTree>
    <p:extLst>
      <p:ext uri="{BB962C8B-B14F-4D97-AF65-F5344CB8AC3E}">
        <p14:creationId xmlns:p14="http://schemas.microsoft.com/office/powerpoint/2010/main" val="504490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27994" y="713174"/>
            <a:ext cx="8911687" cy="1280890"/>
          </a:xfrm>
        </p:spPr>
        <p:txBody>
          <a:bodyPr/>
          <a:lstStyle/>
          <a:p>
            <a:r>
              <a:rPr lang="ja-JP" altLang="en-US" dirty="0"/>
              <a:t>総論</a:t>
            </a:r>
            <a:r>
              <a:rPr lang="en-US" altLang="ja-JP" dirty="0"/>
              <a:t>-3</a:t>
            </a:r>
            <a:r>
              <a:rPr lang="ja-JP" altLang="en-US" dirty="0"/>
              <a:t>　リスクの把握</a:t>
            </a:r>
            <a:endParaRPr kumimoji="1" lang="ja-JP" altLang="en-US" dirty="0"/>
          </a:p>
        </p:txBody>
      </p:sp>
      <p:sp>
        <p:nvSpPr>
          <p:cNvPr id="3" name="コンテンツ プレースホルダー 2"/>
          <p:cNvSpPr>
            <a:spLocks noGrp="1"/>
          </p:cNvSpPr>
          <p:nvPr>
            <p:ph idx="1"/>
          </p:nvPr>
        </p:nvSpPr>
        <p:spPr>
          <a:xfrm>
            <a:off x="1827994" y="1540189"/>
            <a:ext cx="7921786" cy="3777622"/>
          </a:xfrm>
        </p:spPr>
        <p:txBody>
          <a:bodyPr>
            <a:normAutofit/>
          </a:bodyPr>
          <a:lstStyle/>
          <a:p>
            <a:r>
              <a:rPr kumimoji="1" lang="ja-JP" altLang="en-US" sz="3600" dirty="0"/>
              <a:t>ハザードマップの活用</a:t>
            </a:r>
            <a:endParaRPr kumimoji="1" lang="en-US" altLang="ja-JP" sz="3600" dirty="0"/>
          </a:p>
          <a:p>
            <a:endParaRPr kumimoji="1" lang="ja-JP" altLang="en-US" sz="3600" dirty="0"/>
          </a:p>
        </p:txBody>
      </p:sp>
      <p:pic>
        <p:nvPicPr>
          <p:cNvPr id="5" name="図 4"/>
          <p:cNvPicPr/>
          <p:nvPr/>
        </p:nvPicPr>
        <p:blipFill rotWithShape="1">
          <a:blip r:embed="rId2" cstate="print">
            <a:extLst>
              <a:ext uri="{28A0092B-C50C-407E-A947-70E740481C1C}">
                <a14:useLocalDpi xmlns:a14="http://schemas.microsoft.com/office/drawing/2010/main" val="0"/>
              </a:ext>
            </a:extLst>
          </a:blip>
          <a:srcRect l="14066" t="28846" r="32379" b="18897"/>
          <a:stretch/>
        </p:blipFill>
        <p:spPr bwMode="auto">
          <a:xfrm>
            <a:off x="6688375" y="2387575"/>
            <a:ext cx="4883177" cy="358018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53640926-AAD7-44D8-BBD7-CCE9431645EC}">
              <a14:shadowObscured xmlns:a14="http://schemas.microsoft.com/office/drawing/2010/main"/>
            </a:ext>
          </a:extLst>
        </p:spPr>
      </p:pic>
      <p:pic>
        <p:nvPicPr>
          <p:cNvPr id="4" name="図 3">
            <a:extLst>
              <a:ext uri="{FF2B5EF4-FFF2-40B4-BE49-F238E27FC236}">
                <a16:creationId xmlns:a16="http://schemas.microsoft.com/office/drawing/2014/main" id="{68CE2BEB-8527-2108-9DA4-D6C7616BCDCB}"/>
              </a:ext>
            </a:extLst>
          </p:cNvPr>
          <p:cNvPicPr>
            <a:picLocks noChangeAspect="1"/>
          </p:cNvPicPr>
          <p:nvPr/>
        </p:nvPicPr>
        <p:blipFill>
          <a:blip r:embed="rId3"/>
          <a:stretch>
            <a:fillRect/>
          </a:stretch>
        </p:blipFill>
        <p:spPr>
          <a:xfrm>
            <a:off x="715726" y="2317355"/>
            <a:ext cx="5483311" cy="3650403"/>
          </a:xfrm>
          <a:prstGeom prst="rect">
            <a:avLst/>
          </a:prstGeom>
        </p:spPr>
      </p:pic>
    </p:spTree>
    <p:extLst>
      <p:ext uri="{BB962C8B-B14F-4D97-AF65-F5344CB8AC3E}">
        <p14:creationId xmlns:p14="http://schemas.microsoft.com/office/powerpoint/2010/main" val="3692638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1652" y="733332"/>
            <a:ext cx="8911687" cy="1280890"/>
          </a:xfrm>
        </p:spPr>
        <p:txBody>
          <a:bodyPr/>
          <a:lstStyle/>
          <a:p>
            <a:r>
              <a:rPr lang="ja-JP" altLang="en-US" dirty="0"/>
              <a:t>総論</a:t>
            </a:r>
            <a:r>
              <a:rPr lang="en-US" altLang="ja-JP" dirty="0"/>
              <a:t>-4</a:t>
            </a:r>
            <a:r>
              <a:rPr lang="ja-JP" altLang="en-US" dirty="0"/>
              <a:t>　優先する業務</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551683224"/>
              </p:ext>
            </p:extLst>
          </p:nvPr>
        </p:nvGraphicFramePr>
        <p:xfrm>
          <a:off x="1761652" y="1847009"/>
          <a:ext cx="9091748" cy="3709851"/>
        </p:xfrm>
        <a:graphic>
          <a:graphicData uri="http://schemas.openxmlformats.org/drawingml/2006/table">
            <a:tbl>
              <a:tblPr firstRow="1" firstCol="1" bandRow="1">
                <a:tableStyleId>{5C22544A-7EE6-4342-B048-85BDC9FD1C3A}</a:tableStyleId>
              </a:tblPr>
              <a:tblGrid>
                <a:gridCol w="2490401">
                  <a:extLst>
                    <a:ext uri="{9D8B030D-6E8A-4147-A177-3AD203B41FA5}">
                      <a16:colId xmlns:a16="http://schemas.microsoft.com/office/drawing/2014/main" val="2994324548"/>
                    </a:ext>
                  </a:extLst>
                </a:gridCol>
                <a:gridCol w="6601347">
                  <a:extLst>
                    <a:ext uri="{9D8B030D-6E8A-4147-A177-3AD203B41FA5}">
                      <a16:colId xmlns:a16="http://schemas.microsoft.com/office/drawing/2014/main" val="2688939874"/>
                    </a:ext>
                  </a:extLst>
                </a:gridCol>
              </a:tblGrid>
              <a:tr h="824411">
                <a:tc>
                  <a:txBody>
                    <a:bodyPr/>
                    <a:lstStyle/>
                    <a:p>
                      <a:pPr algn="ctr">
                        <a:spcAft>
                          <a:spcPts val="0"/>
                        </a:spcAft>
                      </a:pPr>
                      <a:r>
                        <a:rPr lang="ja-JP" sz="2800" b="0" kern="100" dirty="0">
                          <a:effectLst/>
                        </a:rPr>
                        <a:t>業務</a:t>
                      </a:r>
                      <a:endParaRPr lang="ja-JP" sz="28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spcAft>
                          <a:spcPts val="0"/>
                        </a:spcAft>
                      </a:pPr>
                      <a:r>
                        <a:rPr lang="ja-JP" sz="2800" b="0" kern="100" dirty="0">
                          <a:effectLst/>
                        </a:rPr>
                        <a:t>内容</a:t>
                      </a:r>
                      <a:endParaRPr lang="ja-JP" sz="28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404510842"/>
                  </a:ext>
                </a:extLst>
              </a:tr>
              <a:tr h="2885440">
                <a:tc>
                  <a:txBody>
                    <a:bodyPr/>
                    <a:lstStyle/>
                    <a:p>
                      <a:pPr algn="just">
                        <a:spcAft>
                          <a:spcPts val="0"/>
                        </a:spcAft>
                      </a:pPr>
                      <a:endParaRPr lang="en-US" altLang="ja-JP" sz="2400" kern="100" dirty="0">
                        <a:effectLst/>
                      </a:endParaRPr>
                    </a:p>
                    <a:p>
                      <a:pPr algn="just">
                        <a:spcAft>
                          <a:spcPts val="0"/>
                        </a:spcAft>
                      </a:pPr>
                      <a:endParaRPr lang="en-US" altLang="ja-JP" sz="2400" kern="100" dirty="0">
                        <a:effectLst/>
                      </a:endParaRPr>
                    </a:p>
                    <a:p>
                      <a:pPr algn="just">
                        <a:spcAft>
                          <a:spcPts val="0"/>
                        </a:spcAft>
                      </a:pPr>
                      <a:r>
                        <a:rPr lang="ja-JP" sz="2400" kern="100" dirty="0">
                          <a:effectLst/>
                        </a:rPr>
                        <a:t>利用者の</a:t>
                      </a:r>
                      <a:endParaRPr lang="en-US" altLang="ja-JP" sz="2400" kern="100" dirty="0">
                        <a:effectLst/>
                      </a:endParaRPr>
                    </a:p>
                    <a:p>
                      <a:pPr algn="just">
                        <a:spcAft>
                          <a:spcPts val="0"/>
                        </a:spcAft>
                      </a:pPr>
                      <a:r>
                        <a:rPr lang="ja-JP" sz="2400" kern="100" dirty="0">
                          <a:effectLst/>
                        </a:rPr>
                        <a:t>安否</a:t>
                      </a:r>
                      <a:r>
                        <a:rPr lang="ja-JP" altLang="en-US" sz="2400" kern="100" dirty="0">
                          <a:effectLst/>
                        </a:rPr>
                        <a:t>・所在</a:t>
                      </a:r>
                      <a:r>
                        <a:rPr lang="ja-JP" sz="2400" kern="100" dirty="0">
                          <a:effectLst/>
                        </a:rPr>
                        <a:t>確認</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l">
                        <a:spcAft>
                          <a:spcPts val="0"/>
                        </a:spcAft>
                      </a:pPr>
                      <a:r>
                        <a:rPr lang="ja-JP" sz="2400" kern="100" dirty="0">
                          <a:effectLst/>
                        </a:rPr>
                        <a:t>優先順位の高い利用者から安否確認を行う。</a:t>
                      </a:r>
                      <a:br>
                        <a:rPr lang="en-US" sz="2400" kern="100" dirty="0">
                          <a:effectLst/>
                        </a:rPr>
                      </a:br>
                      <a:r>
                        <a:rPr lang="ja-JP" sz="2800" kern="100" dirty="0">
                          <a:effectLst/>
                        </a:rPr>
                        <a:t>①一人暮らし</a:t>
                      </a:r>
                      <a:br>
                        <a:rPr lang="en-US" sz="2800" kern="100" dirty="0">
                          <a:effectLst/>
                        </a:rPr>
                      </a:br>
                      <a:r>
                        <a:rPr lang="ja-JP" sz="2800" kern="100" dirty="0">
                          <a:effectLst/>
                        </a:rPr>
                        <a:t>②高齢者世帯</a:t>
                      </a:r>
                      <a:br>
                        <a:rPr lang="en-US" sz="2800" kern="100" dirty="0">
                          <a:effectLst/>
                        </a:rPr>
                      </a:br>
                      <a:r>
                        <a:rPr lang="ja-JP" sz="2800" kern="100" dirty="0">
                          <a:effectLst/>
                        </a:rPr>
                        <a:t>③医療リスクがある</a:t>
                      </a:r>
                      <a:br>
                        <a:rPr lang="en-US" sz="2800" kern="100" dirty="0">
                          <a:effectLst/>
                        </a:rPr>
                      </a:br>
                      <a:r>
                        <a:rPr lang="ja-JP" sz="2800" kern="100" dirty="0">
                          <a:effectLst/>
                        </a:rPr>
                        <a:t>④認知症・精神疾患</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501914251"/>
                  </a:ext>
                </a:extLst>
              </a:tr>
            </a:tbl>
          </a:graphicData>
        </a:graphic>
      </p:graphicFrame>
      <p:sp>
        <p:nvSpPr>
          <p:cNvPr id="5" name="Rectangle 1"/>
          <p:cNvSpPr>
            <a:spLocks noChangeArrowheads="1"/>
          </p:cNvSpPr>
          <p:nvPr/>
        </p:nvSpPr>
        <p:spPr bwMode="auto">
          <a:xfrm>
            <a:off x="-4070553" y="0"/>
            <a:ext cx="1963266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2953000099"/>
      </p:ext>
    </p:extLst>
  </p:cSld>
  <p:clrMapOvr>
    <a:masterClrMapping/>
  </p:clrMapOvr>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1280</TotalTime>
  <Words>1841</Words>
  <Application>Microsoft Office PowerPoint</Application>
  <PresentationFormat>ワイド画面</PresentationFormat>
  <Paragraphs>308</Paragraphs>
  <Slides>23</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23</vt:i4>
      </vt:variant>
    </vt:vector>
  </HeadingPairs>
  <TitlesOfParts>
    <vt:vector size="31" baseType="lpstr">
      <vt:lpstr>HG丸ｺﾞｼｯｸM-PRO</vt:lpstr>
      <vt:lpstr>メイリオ</vt:lpstr>
      <vt:lpstr>游ゴシック</vt:lpstr>
      <vt:lpstr>游明朝</vt:lpstr>
      <vt:lpstr>Arial</vt:lpstr>
      <vt:lpstr>Century Gothic</vt:lpstr>
      <vt:lpstr>Wingdings 3</vt:lpstr>
      <vt:lpstr>ウィスプ</vt:lpstr>
      <vt:lpstr>令和６年度からBCPの策定が義務化</vt:lpstr>
      <vt:lpstr>PowerPoint プレゼンテーション</vt:lpstr>
      <vt:lpstr>BCP(自然災害)策定のポイント</vt:lpstr>
      <vt:lpstr>BCP策定を行うことで  「発災時にどのようなリスクがあるのか」「どのように対処するか」など発災時の事業継続に様々な障害を認識することができ、大規模災害などにおいて、損害を最小限に抑えて事業の継続・復旧を行う。  </vt:lpstr>
      <vt:lpstr>総論-2　推進体制(平常時)</vt:lpstr>
      <vt:lpstr>総論-2　推進体制(発災時)</vt:lpstr>
      <vt:lpstr>総論-2　推進体制のポイント</vt:lpstr>
      <vt:lpstr>総論-3　リスクの把握</vt:lpstr>
      <vt:lpstr>総論-4　優先する業務</vt:lpstr>
      <vt:lpstr>平常時の対応-6　システムが停止した場合の対策</vt:lpstr>
      <vt:lpstr>災害時利用者台帳等の整備 </vt:lpstr>
      <vt:lpstr>利用者避難一覧表【様式1】 </vt:lpstr>
      <vt:lpstr>平常時の対応　まとめ</vt:lpstr>
      <vt:lpstr>【目視が重要】</vt:lpstr>
      <vt:lpstr>緊急時の対応-４　対応体制</vt:lpstr>
      <vt:lpstr>緊急時の対応-５　安否確認</vt:lpstr>
      <vt:lpstr>PowerPoint プレゼンテーション</vt:lpstr>
      <vt:lpstr>発災時安否確認表【様式３】 </vt:lpstr>
      <vt:lpstr>緊急時の対応-６　職員の参集基準</vt:lpstr>
      <vt:lpstr>緊急時の対応-８　重要業務の継続　</vt:lpstr>
      <vt:lpstr>他施設との連携-１　連携先との協議</vt:lpstr>
      <vt:lpstr>他施設との連携-１　 地域ネットワーク等の参画</vt:lpstr>
      <vt:lpstr>地域との連携-２　福祉避難所の運営</vt:lpstr>
    </vt:vector>
  </TitlesOfParts>
  <Company>みやき町役場</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BCP作成のポイント</dc:title>
  <dc:creator>みやき町役場</dc:creator>
  <cp:lastModifiedBy>大山治朗</cp:lastModifiedBy>
  <cp:revision>58</cp:revision>
  <cp:lastPrinted>2023-10-02T05:19:46Z</cp:lastPrinted>
  <dcterms:created xsi:type="dcterms:W3CDTF">2023-09-28T04:59:05Z</dcterms:created>
  <dcterms:modified xsi:type="dcterms:W3CDTF">2023-10-05T00:10:06Z</dcterms:modified>
</cp:coreProperties>
</file>